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4"/>
  </p:notesMasterIdLst>
  <p:sldIdLst>
    <p:sldId id="256" r:id="rId3"/>
    <p:sldId id="257" r:id="rId4"/>
    <p:sldId id="258" r:id="rId5"/>
    <p:sldId id="259" r:id="rId6"/>
    <p:sldId id="260" r:id="rId7"/>
    <p:sldId id="261" r:id="rId8"/>
    <p:sldId id="262" r:id="rId9"/>
    <p:sldId id="293" r:id="rId10"/>
    <p:sldId id="294" r:id="rId11"/>
    <p:sldId id="295" r:id="rId12"/>
    <p:sldId id="296" r:id="rId13"/>
    <p:sldId id="297" r:id="rId14"/>
    <p:sldId id="270" r:id="rId15"/>
    <p:sldId id="298" r:id="rId16"/>
    <p:sldId id="272" r:id="rId17"/>
    <p:sldId id="299" r:id="rId18"/>
    <p:sldId id="275" r:id="rId19"/>
    <p:sldId id="277" r:id="rId20"/>
    <p:sldId id="278" r:id="rId21"/>
    <p:sldId id="300" r:id="rId22"/>
    <p:sldId id="281" r:id="rId23"/>
    <p:sldId id="282" r:id="rId24"/>
    <p:sldId id="283" r:id="rId25"/>
    <p:sldId id="301" r:id="rId26"/>
    <p:sldId id="303" r:id="rId27"/>
    <p:sldId id="302" r:id="rId28"/>
    <p:sldId id="288" r:id="rId29"/>
    <p:sldId id="289" r:id="rId30"/>
    <p:sldId id="304" r:id="rId31"/>
    <p:sldId id="291" r:id="rId32"/>
    <p:sldId id="292"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Google Sans Medium"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7060308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040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18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136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89c1555a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89c1555a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62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89c1555a1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89c1555a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a9a531ad7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a9a531ad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96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a9a531ad7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a9a531ad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a9a531ad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a9a531ad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a9a531ad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a9a531ad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339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89c1555a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89c1555a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915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040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234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14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d03e5b75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89c1555a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f89c1555a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136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7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4"/>
        <p:cNvGrpSpPr/>
        <p:nvPr/>
      </p:nvGrpSpPr>
      <p:grpSpPr>
        <a:xfrm>
          <a:off x="0" y="0"/>
          <a:ext cx="0" cy="0"/>
          <a:chOff x="0" y="0"/>
          <a:chExt cx="0" cy="0"/>
        </a:xfrm>
      </p:grpSpPr>
      <p:sp>
        <p:nvSpPr>
          <p:cNvPr id="125" name="Google Shape;125;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7"/>
        <p:cNvGrpSpPr/>
        <p:nvPr/>
      </p:nvGrpSpPr>
      <p:grpSpPr>
        <a:xfrm>
          <a:off x="0" y="0"/>
          <a:ext cx="0" cy="0"/>
          <a:chOff x="0" y="0"/>
          <a:chExt cx="0" cy="0"/>
        </a:xfrm>
      </p:grpSpPr>
      <p:sp>
        <p:nvSpPr>
          <p:cNvPr id="128" name="Google Shape;128;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0"/>
        <p:cNvGrpSpPr/>
        <p:nvPr/>
      </p:nvGrpSpPr>
      <p:grpSpPr>
        <a:xfrm>
          <a:off x="0" y="0"/>
          <a:ext cx="0" cy="0"/>
          <a:chOff x="0" y="0"/>
          <a:chExt cx="0" cy="0"/>
        </a:xfrm>
      </p:grpSpPr>
      <p:sp>
        <p:nvSpPr>
          <p:cNvPr id="131" name="Google Shape;131;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3"/>
        <p:cNvGrpSpPr/>
        <p:nvPr/>
      </p:nvGrpSpPr>
      <p:grpSpPr>
        <a:xfrm>
          <a:off x="0" y="0"/>
          <a:ext cx="0" cy="0"/>
          <a:chOff x="0" y="0"/>
          <a:chExt cx="0" cy="0"/>
        </a:xfrm>
      </p:grpSpPr>
      <p:sp>
        <p:nvSpPr>
          <p:cNvPr id="134" name="Google Shape;134;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6"/>
        <p:cNvGrpSpPr/>
        <p:nvPr/>
      </p:nvGrpSpPr>
      <p:grpSpPr>
        <a:xfrm>
          <a:off x="0" y="0"/>
          <a:ext cx="0" cy="0"/>
          <a:chOff x="0" y="0"/>
          <a:chExt cx="0" cy="0"/>
        </a:xfrm>
      </p:grpSpPr>
      <p:sp>
        <p:nvSpPr>
          <p:cNvPr id="137" name="Google Shape;137;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9"/>
        <p:cNvGrpSpPr/>
        <p:nvPr/>
      </p:nvGrpSpPr>
      <p:grpSpPr>
        <a:xfrm>
          <a:off x="0" y="0"/>
          <a:ext cx="0" cy="0"/>
          <a:chOff x="0" y="0"/>
          <a:chExt cx="0" cy="0"/>
        </a:xfrm>
      </p:grpSpPr>
      <p:pic>
        <p:nvPicPr>
          <p:cNvPr id="140" name="Google Shape;140;p40"/>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app.uizard.io/p/5bb0dc2d"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app.uizard.io/p/5bb0dc2d"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hyperlink" Target="https://app.uizard.io/p/f634b8e7"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app.uizard.io/p/f634b8e7"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https://app.uizard.io/p/f634b8e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44"/>
        <p:cNvGrpSpPr/>
        <p:nvPr/>
      </p:nvGrpSpPr>
      <p:grpSpPr>
        <a:xfrm>
          <a:off x="0" y="0"/>
          <a:ext cx="0" cy="0"/>
          <a:chOff x="0" y="0"/>
          <a:chExt cx="0" cy="0"/>
        </a:xfrm>
      </p:grpSpPr>
      <p:sp>
        <p:nvSpPr>
          <p:cNvPr id="145" name="Google Shape;145;p41"/>
          <p:cNvSpPr txBox="1"/>
          <p:nvPr/>
        </p:nvSpPr>
        <p:spPr>
          <a:xfrm>
            <a:off x="517674" y="1278975"/>
            <a:ext cx="5545195" cy="1292631"/>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Case Study </a:t>
            </a:r>
            <a:br>
              <a:rPr lang="en" sz="3600" dirty="0">
                <a:solidFill>
                  <a:srgbClr val="FFFFFF"/>
                </a:solidFill>
                <a:latin typeface="Open Sans SemiBold"/>
                <a:ea typeface="Open Sans SemiBold"/>
                <a:cs typeface="Open Sans SemiBold"/>
                <a:sym typeface="Open Sans SemiBold"/>
              </a:rPr>
            </a:br>
            <a:r>
              <a:rPr lang="en" sz="3600" dirty="0">
                <a:solidFill>
                  <a:srgbClr val="FFFFFF"/>
                </a:solidFill>
                <a:latin typeface="Open Sans SemiBold"/>
                <a:ea typeface="Open Sans SemiBold"/>
                <a:cs typeface="Open Sans SemiBold"/>
                <a:sym typeface="Open Sans SemiBold"/>
              </a:rPr>
              <a:t>Website Baca E-Book</a:t>
            </a:r>
            <a:endParaRPr sz="3600" dirty="0">
              <a:solidFill>
                <a:srgbClr val="FFFFFF"/>
              </a:solidFill>
              <a:latin typeface="Open Sans SemiBold"/>
              <a:ea typeface="Open Sans SemiBold"/>
              <a:cs typeface="Open Sans SemiBold"/>
              <a:sym typeface="Open Sans SemiBold"/>
            </a:endParaRPr>
          </a:p>
        </p:txBody>
      </p:sp>
      <p:sp>
        <p:nvSpPr>
          <p:cNvPr id="146" name="Google Shape;146;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Wildan Abdurrasyid</a:t>
            </a:r>
            <a:endParaRPr sz="2400" dirty="0">
              <a:solidFill>
                <a:srgbClr val="FFFFFF"/>
              </a:solidFill>
              <a:latin typeface="Open Sans"/>
              <a:ea typeface="Open Sans"/>
              <a:cs typeface="Open Sans"/>
              <a:sym typeface="Open Sans"/>
            </a:endParaRPr>
          </a:p>
        </p:txBody>
      </p:sp>
      <p:cxnSp>
        <p:nvCxnSpPr>
          <p:cNvPr id="147" name="Google Shape;147;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User Journey Map</a:t>
            </a:r>
            <a:endParaRPr sz="24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8DEAE0FD-97F5-4015-B464-5E484278669F}"/>
              </a:ext>
            </a:extLst>
          </p:cNvPr>
          <p:cNvPicPr>
            <a:picLocks noChangeAspect="1"/>
          </p:cNvPicPr>
          <p:nvPr/>
        </p:nvPicPr>
        <p:blipFill>
          <a:blip r:embed="rId3"/>
          <a:stretch>
            <a:fillRect/>
          </a:stretch>
        </p:blipFill>
        <p:spPr>
          <a:xfrm>
            <a:off x="795130" y="894522"/>
            <a:ext cx="7553739" cy="4248978"/>
          </a:xfrm>
          <a:prstGeom prst="rect">
            <a:avLst/>
          </a:prstGeom>
        </p:spPr>
      </p:pic>
    </p:spTree>
    <p:extLst>
      <p:ext uri="{BB962C8B-B14F-4D97-AF65-F5344CB8AC3E}">
        <p14:creationId xmlns:p14="http://schemas.microsoft.com/office/powerpoint/2010/main" val="43948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Problem Statement</a:t>
            </a:r>
            <a:endParaRPr sz="24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2828653A-9FE7-49D2-AC9F-6DBC62995AEA}"/>
              </a:ext>
            </a:extLst>
          </p:cNvPr>
          <p:cNvPicPr>
            <a:picLocks noChangeAspect="1"/>
          </p:cNvPicPr>
          <p:nvPr/>
        </p:nvPicPr>
        <p:blipFill>
          <a:blip r:embed="rId3"/>
          <a:stretch>
            <a:fillRect/>
          </a:stretch>
        </p:blipFill>
        <p:spPr>
          <a:xfrm>
            <a:off x="934278" y="1002250"/>
            <a:ext cx="7275443" cy="4092437"/>
          </a:xfrm>
          <a:prstGeom prst="rect">
            <a:avLst/>
          </a:prstGeom>
        </p:spPr>
      </p:pic>
    </p:spTree>
    <p:extLst>
      <p:ext uri="{BB962C8B-B14F-4D97-AF65-F5344CB8AC3E}">
        <p14:creationId xmlns:p14="http://schemas.microsoft.com/office/powerpoint/2010/main" val="98606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Brainstorming </a:t>
            </a:r>
            <a:r>
              <a:rPr lang="en-US" sz="2400" dirty="0" err="1">
                <a:solidFill>
                  <a:srgbClr val="5F6368"/>
                </a:solidFill>
                <a:latin typeface="Open Sans"/>
                <a:ea typeface="Open Sans"/>
                <a:cs typeface="Open Sans"/>
                <a:sym typeface="Open Sans"/>
              </a:rPr>
              <a:t>dengan</a:t>
            </a:r>
            <a:r>
              <a:rPr lang="en-US" sz="2400" dirty="0">
                <a:solidFill>
                  <a:srgbClr val="5F6368"/>
                </a:solidFill>
                <a:latin typeface="Open Sans"/>
                <a:ea typeface="Open Sans"/>
                <a:cs typeface="Open Sans"/>
                <a:sym typeface="Open Sans"/>
              </a:rPr>
              <a:t> HMW</a:t>
            </a:r>
          </a:p>
        </p:txBody>
      </p:sp>
      <p:sp>
        <p:nvSpPr>
          <p:cNvPr id="15" name="Google Shape;193;p46">
            <a:extLst>
              <a:ext uri="{FF2B5EF4-FFF2-40B4-BE49-F238E27FC236}">
                <a16:creationId xmlns:a16="http://schemas.microsoft.com/office/drawing/2014/main" id="{E806897F-0C55-4D8C-B4B3-37ED2E1C1B81}"/>
              </a:ext>
            </a:extLst>
          </p:cNvPr>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p46">
            <a:extLst>
              <a:ext uri="{FF2B5EF4-FFF2-40B4-BE49-F238E27FC236}">
                <a16:creationId xmlns:a16="http://schemas.microsoft.com/office/drawing/2014/main" id="{951738A5-6553-47A5-A3CB-7EC9997FB48F}"/>
              </a:ext>
            </a:extLst>
          </p:cNvPr>
          <p:cNvSpPr txBox="1"/>
          <p:nvPr/>
        </p:nvSpPr>
        <p:spPr>
          <a:xfrm>
            <a:off x="919075" y="2461800"/>
            <a:ext cx="7136100" cy="609367"/>
          </a:xfrm>
          <a:prstGeom prst="rect">
            <a:avLst/>
          </a:prstGeom>
          <a:noFill/>
          <a:ln>
            <a:noFill/>
          </a:ln>
        </p:spPr>
        <p:txBody>
          <a:bodyPr spcFirstLastPara="1" wrap="square" lIns="0" tIns="91425" rIns="91425" bIns="91425" anchor="t" anchorCtr="0">
            <a:spAutoFit/>
          </a:bodyPr>
          <a:lstStyle/>
          <a:p>
            <a:pPr lvl="0" algn="ctr">
              <a:lnSpc>
                <a:spcPct val="115000"/>
              </a:lnSpc>
            </a:pPr>
            <a:r>
              <a:rPr lang="sv-SE" sz="1200" dirty="0">
                <a:solidFill>
                  <a:srgbClr val="5F6368"/>
                </a:solidFill>
                <a:latin typeface="Open Sans"/>
                <a:ea typeface="Open Sans"/>
                <a:cs typeface="Open Sans"/>
                <a:sym typeface="Open Sans"/>
              </a:rPr>
              <a:t>"Bagaimana kita bisa membuat platform yang mudah digunakan untuk membaca buku online dan meningkatkan interaksi antara pembaca?"</a:t>
            </a:r>
            <a:endParaRPr lang="en-US" sz="1200" dirty="0">
              <a:solidFill>
                <a:srgbClr val="5F6368"/>
              </a:solidFill>
              <a:latin typeface="Open Sans"/>
              <a:ea typeface="Open Sans"/>
              <a:cs typeface="Open Sans"/>
              <a:sym typeface="Open Sans"/>
            </a:endParaRPr>
          </a:p>
        </p:txBody>
      </p:sp>
      <p:sp>
        <p:nvSpPr>
          <p:cNvPr id="18" name="Google Shape;197;p46">
            <a:extLst>
              <a:ext uri="{FF2B5EF4-FFF2-40B4-BE49-F238E27FC236}">
                <a16:creationId xmlns:a16="http://schemas.microsoft.com/office/drawing/2014/main" id="{08CC9F3F-81E4-45AD-8389-84A6B9EEAF75}"/>
              </a:ext>
            </a:extLst>
          </p:cNvPr>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 name="Google Shape;245;p52">
            <a:extLst>
              <a:ext uri="{FF2B5EF4-FFF2-40B4-BE49-F238E27FC236}">
                <a16:creationId xmlns:a16="http://schemas.microsoft.com/office/drawing/2014/main" id="{4C64DE20-B9E1-412E-9462-0FE7B0C0E791}"/>
              </a:ext>
            </a:extLst>
          </p:cNvPr>
          <p:cNvSpPr/>
          <p:nvPr/>
        </p:nvSpPr>
        <p:spPr>
          <a:xfrm>
            <a:off x="466725" y="1657350"/>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p52">
            <a:extLst>
              <a:ext uri="{FF2B5EF4-FFF2-40B4-BE49-F238E27FC236}">
                <a16:creationId xmlns:a16="http://schemas.microsoft.com/office/drawing/2014/main" id="{0C403EAB-8C0F-453C-AE78-B34BAF41FE21}"/>
              </a:ext>
            </a:extLst>
          </p:cNvPr>
          <p:cNvSpPr txBox="1"/>
          <p:nvPr/>
        </p:nvSpPr>
        <p:spPr>
          <a:xfrm>
            <a:off x="973350" y="1803075"/>
            <a:ext cx="72342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fitur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penandaan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atau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kategori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khusus</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membantu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mengelompokkan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mereka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baca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berdasarkan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preferensi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atau</a:t>
            </a:r>
            <a:r>
              <a:rPr lang="en-US" dirty="0">
                <a:solidFill>
                  <a:srgbClr val="5F6368"/>
                </a:solidFill>
                <a:latin typeface="Open Sans"/>
                <a:ea typeface="Open Sans"/>
                <a:cs typeface="Open Sans"/>
                <a:sym typeface="Open Sans"/>
              </a:rPr>
              <a:t> status </a:t>
            </a:r>
            <a:r>
              <a:rPr lang="en-US" dirty="0" err="1">
                <a:solidFill>
                  <a:srgbClr val="5F6368"/>
                </a:solidFill>
                <a:latin typeface="Open Sans"/>
                <a:ea typeface="Open Sans"/>
                <a:cs typeface="Open Sans"/>
                <a:sym typeface="Open Sans"/>
              </a:rPr>
              <a:t>bacaan</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9" name="Google Shape;247;p52">
            <a:extLst>
              <a:ext uri="{FF2B5EF4-FFF2-40B4-BE49-F238E27FC236}">
                <a16:creationId xmlns:a16="http://schemas.microsoft.com/office/drawing/2014/main" id="{99473CCB-BBFB-4AB7-97F8-A29738ED8738}"/>
              </a:ext>
            </a:extLst>
          </p:cNvPr>
          <p:cNvSpPr/>
          <p:nvPr/>
        </p:nvSpPr>
        <p:spPr>
          <a:xfrm>
            <a:off x="660375" y="18657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10" name="Google Shape;248;p52">
            <a:extLst>
              <a:ext uri="{FF2B5EF4-FFF2-40B4-BE49-F238E27FC236}">
                <a16:creationId xmlns:a16="http://schemas.microsoft.com/office/drawing/2014/main" id="{CBDB2F86-29F4-41DA-894C-661C64C5691B}"/>
              </a:ext>
            </a:extLst>
          </p:cNvPr>
          <p:cNvSpPr txBox="1"/>
          <p:nvPr/>
        </p:nvSpPr>
        <p:spPr>
          <a:xfrm>
            <a:off x="933594" y="2432900"/>
            <a:ext cx="73548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notifikasi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menginformasikan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tentang</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diskusi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baru</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relevan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dengan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minat</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preferensi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mereka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mendorong</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partisipasi</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lebih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aktif</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11" name="Google Shape;249;p52">
            <a:extLst>
              <a:ext uri="{FF2B5EF4-FFF2-40B4-BE49-F238E27FC236}">
                <a16:creationId xmlns:a16="http://schemas.microsoft.com/office/drawing/2014/main" id="{94CC888A-C9C7-405F-9E12-1E2B917EAE9E}"/>
              </a:ext>
            </a:extLst>
          </p:cNvPr>
          <p:cNvSpPr/>
          <p:nvPr/>
        </p:nvSpPr>
        <p:spPr>
          <a:xfrm>
            <a:off x="660375" y="24955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12" name="Google Shape;250;p52">
            <a:extLst>
              <a:ext uri="{FF2B5EF4-FFF2-40B4-BE49-F238E27FC236}">
                <a16:creationId xmlns:a16="http://schemas.microsoft.com/office/drawing/2014/main" id="{3E01139C-FF70-45C1-A77B-E79B38D59B87}"/>
              </a:ext>
            </a:extLst>
          </p:cNvPr>
          <p:cNvSpPr txBox="1"/>
          <p:nvPr/>
        </p:nvSpPr>
        <p:spPr>
          <a:xfrm>
            <a:off x="926215" y="3062725"/>
            <a:ext cx="748016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algoritma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rekomendasi</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mempertimbangkan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riwayat</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bacaan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preferensi</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ulasan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sebelumnya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memberikan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rekomendasi</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lebih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akurat</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13" name="Google Shape;251;p52">
            <a:extLst>
              <a:ext uri="{FF2B5EF4-FFF2-40B4-BE49-F238E27FC236}">
                <a16:creationId xmlns:a16="http://schemas.microsoft.com/office/drawing/2014/main" id="{12B3F69B-7C3F-4B76-98A6-6477DAF93124}"/>
              </a:ext>
            </a:extLst>
          </p:cNvPr>
          <p:cNvSpPr/>
          <p:nvPr/>
        </p:nvSpPr>
        <p:spPr>
          <a:xfrm>
            <a:off x="660363" y="31254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14" name="Google Shape;252;p52">
            <a:extLst>
              <a:ext uri="{FF2B5EF4-FFF2-40B4-BE49-F238E27FC236}">
                <a16:creationId xmlns:a16="http://schemas.microsoft.com/office/drawing/2014/main" id="{4BF6C36B-13AC-44CB-8815-E2773C40D307}"/>
              </a:ext>
            </a:extLst>
          </p:cNvPr>
          <p:cNvSpPr txBox="1"/>
          <p:nvPr/>
        </p:nvSpPr>
        <p:spPr>
          <a:xfrm>
            <a:off x="532875" y="934910"/>
            <a:ext cx="8093450" cy="538579"/>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sz="2000" b="0" i="0" dirty="0">
                <a:solidFill>
                  <a:srgbClr val="3D3D3D"/>
                </a:solidFill>
                <a:effectLst/>
                <a:latin typeface="Open Sans" panose="020B0606030504020204" pitchFamily="34" charset="0"/>
              </a:rPr>
              <a:t>HMW </a:t>
            </a:r>
            <a:r>
              <a:rPr lang="en-US" sz="2000" b="0" i="0" dirty="0" err="1">
                <a:solidFill>
                  <a:srgbClr val="3D3D3D"/>
                </a:solidFill>
                <a:effectLst/>
                <a:latin typeface="Open Sans" panose="020B0606030504020204" pitchFamily="34" charset="0"/>
              </a:rPr>
              <a:t>fitur</a:t>
            </a:r>
            <a:r>
              <a:rPr lang="en-US" sz="2000" b="0" i="0" dirty="0">
                <a:solidFill>
                  <a:srgbClr val="3D3D3D"/>
                </a:solidFill>
                <a:effectLst/>
                <a:latin typeface="Open Sans" panose="020B0606030504020204" pitchFamily="34" charset="0"/>
              </a:rPr>
              <a:t> forum </a:t>
            </a:r>
            <a:r>
              <a:rPr lang="en-US" sz="2000" b="0" i="0" dirty="0" err="1">
                <a:solidFill>
                  <a:srgbClr val="3D3D3D"/>
                </a:solidFill>
                <a:effectLst/>
                <a:latin typeface="Open Sans" panose="020B0606030504020204" pitchFamily="34" charset="0"/>
              </a:rPr>
              <a:t>diskusi</a:t>
            </a:r>
            <a:r>
              <a:rPr lang="en-US" sz="2000" b="0" i="0" dirty="0">
                <a:solidFill>
                  <a:srgbClr val="3D3D3D"/>
                </a:solidFill>
                <a:effectLst/>
                <a:latin typeface="Open Sans" panose="020B0606030504020204" pitchFamily="34" charset="0"/>
              </a:rPr>
              <a:t> </a:t>
            </a:r>
            <a:r>
              <a:rPr lang="en-US" sz="2000" b="0" i="0" dirty="0" err="1">
                <a:solidFill>
                  <a:srgbClr val="3D3D3D"/>
                </a:solidFill>
                <a:effectLst/>
                <a:latin typeface="Open Sans" panose="020B0606030504020204" pitchFamily="34" charset="0"/>
              </a:rPr>
              <a:t>buku</a:t>
            </a:r>
            <a:r>
              <a:rPr lang="en-US" sz="2000" b="0" i="0" dirty="0">
                <a:solidFill>
                  <a:srgbClr val="3D3D3D"/>
                </a:solidFill>
                <a:effectLst/>
                <a:latin typeface="Open Sans" panose="020B0606030504020204" pitchFamily="34" charset="0"/>
              </a:rPr>
              <a:t> yang </a:t>
            </a:r>
            <a:r>
              <a:rPr lang="en-US" sz="2000" b="0" i="0" dirty="0" err="1">
                <a:solidFill>
                  <a:srgbClr val="3D3D3D"/>
                </a:solidFill>
                <a:effectLst/>
                <a:latin typeface="Open Sans" panose="020B0606030504020204" pitchFamily="34" charset="0"/>
              </a:rPr>
              <a:t>mudah</a:t>
            </a:r>
            <a:r>
              <a:rPr lang="en-US" sz="2000" b="0" i="0" dirty="0">
                <a:solidFill>
                  <a:srgbClr val="3D3D3D"/>
                </a:solidFill>
                <a:effectLst/>
                <a:latin typeface="Open Sans" panose="020B0606030504020204" pitchFamily="34" charset="0"/>
              </a:rPr>
              <a:t> dan </a:t>
            </a:r>
            <a:r>
              <a:rPr lang="en-US" sz="2000" b="0" i="0" dirty="0" err="1">
                <a:solidFill>
                  <a:srgbClr val="3D3D3D"/>
                </a:solidFill>
                <a:effectLst/>
                <a:latin typeface="Open Sans" panose="020B0606030504020204" pitchFamily="34" charset="0"/>
              </a:rPr>
              <a:t>nyaman</a:t>
            </a:r>
            <a:r>
              <a:rPr lang="en-US" sz="2000" b="0" i="0" dirty="0">
                <a:solidFill>
                  <a:srgbClr val="3D3D3D"/>
                </a:solidFill>
                <a:effectLst/>
                <a:latin typeface="Open Sans" panose="020B0606030504020204" pitchFamily="34" charset="0"/>
              </a:rPr>
              <a:t> </a:t>
            </a:r>
            <a:r>
              <a:rPr lang="en-US" sz="2000" b="0" i="0" dirty="0" err="1">
                <a:solidFill>
                  <a:srgbClr val="3D3D3D"/>
                </a:solidFill>
                <a:effectLst/>
                <a:latin typeface="Open Sans" panose="020B0606030504020204" pitchFamily="34" charset="0"/>
              </a:rPr>
              <a:t>digunakan</a:t>
            </a:r>
            <a:endParaRPr sz="1200" dirty="0">
              <a:solidFill>
                <a:srgbClr val="5F6368"/>
              </a:solidFill>
              <a:latin typeface="Open Sans"/>
              <a:ea typeface="Open Sans"/>
              <a:cs typeface="Open Sans"/>
              <a:sym typeface="Open Sans"/>
            </a:endParaRPr>
          </a:p>
        </p:txBody>
      </p:sp>
      <p:sp>
        <p:nvSpPr>
          <p:cNvPr id="19" name="Google Shape;253;p52">
            <a:extLst>
              <a:ext uri="{FF2B5EF4-FFF2-40B4-BE49-F238E27FC236}">
                <a16:creationId xmlns:a16="http://schemas.microsoft.com/office/drawing/2014/main" id="{D57411EC-4BED-4E69-92F1-60DE28752D59}"/>
              </a:ext>
            </a:extLst>
          </p:cNvPr>
          <p:cNvSpPr txBox="1"/>
          <p:nvPr/>
        </p:nvSpPr>
        <p:spPr>
          <a:xfrm>
            <a:off x="926215" y="3660529"/>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fitur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pencarian</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lebih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canggih</a:t>
            </a:r>
            <a:r>
              <a:rPr lang="en-US" dirty="0">
                <a:solidFill>
                  <a:srgbClr val="5F6368"/>
                </a:solidFill>
                <a:latin typeface="Open Sans"/>
                <a:ea typeface="Open Sans"/>
                <a:cs typeface="Open Sans"/>
                <a:sym typeface="Open Sans"/>
              </a:rPr>
              <a:t> dan filter yang </a:t>
            </a:r>
            <a:r>
              <a:rPr lang="en-US" dirty="0" err="1">
                <a:solidFill>
                  <a:srgbClr val="5F6368"/>
                </a:solidFill>
                <a:latin typeface="Open Sans"/>
                <a:ea typeface="Open Sans"/>
                <a:cs typeface="Open Sans"/>
                <a:sym typeface="Open Sans"/>
              </a:rPr>
              <a:t>memungkinkan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menyaring</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hasil</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pencarian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berdasarkan</a:t>
            </a:r>
            <a:r>
              <a:rPr lang="en-US" dirty="0">
                <a:solidFill>
                  <a:srgbClr val="5F6368"/>
                </a:solidFill>
                <a:latin typeface="Open Sans"/>
                <a:ea typeface="Open Sans"/>
                <a:cs typeface="Open Sans"/>
                <a:sym typeface="Open Sans"/>
              </a:rPr>
              <a:t> genre, </a:t>
            </a:r>
            <a:r>
              <a:rPr lang="en-US" dirty="0" err="1">
                <a:solidFill>
                  <a:srgbClr val="5F6368"/>
                </a:solidFill>
                <a:latin typeface="Open Sans"/>
                <a:ea typeface="Open Sans"/>
                <a:cs typeface="Open Sans"/>
                <a:sym typeface="Open Sans"/>
              </a:rPr>
              <a:t>penulis</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tahun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terbit</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lainnya</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20" name="Google Shape;254;p52">
            <a:extLst>
              <a:ext uri="{FF2B5EF4-FFF2-40B4-BE49-F238E27FC236}">
                <a16:creationId xmlns:a16="http://schemas.microsoft.com/office/drawing/2014/main" id="{6F5E8847-2759-4805-A199-5A833A1E257A}"/>
              </a:ext>
            </a:extLst>
          </p:cNvPr>
          <p:cNvSpPr/>
          <p:nvPr/>
        </p:nvSpPr>
        <p:spPr>
          <a:xfrm>
            <a:off x="660363" y="37350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245867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78"/>
        <p:cNvGrpSpPr/>
        <p:nvPr/>
      </p:nvGrpSpPr>
      <p:grpSpPr>
        <a:xfrm>
          <a:off x="0" y="0"/>
          <a:ext cx="0" cy="0"/>
          <a:chOff x="0" y="0"/>
          <a:chExt cx="0" cy="0"/>
        </a:xfrm>
      </p:grpSpPr>
      <p:sp>
        <p:nvSpPr>
          <p:cNvPr id="279" name="Google Shape;279;p55"/>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80" name="Google Shape;280;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81" name="Google Shape;281;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Goal Statement</a:t>
            </a:r>
          </a:p>
        </p:txBody>
      </p:sp>
      <p:pic>
        <p:nvPicPr>
          <p:cNvPr id="3" name="Picture 2">
            <a:extLst>
              <a:ext uri="{FF2B5EF4-FFF2-40B4-BE49-F238E27FC236}">
                <a16:creationId xmlns:a16="http://schemas.microsoft.com/office/drawing/2014/main" id="{798582C3-A396-48A0-BE42-E230A68CC729}"/>
              </a:ext>
            </a:extLst>
          </p:cNvPr>
          <p:cNvPicPr>
            <a:picLocks noChangeAspect="1"/>
          </p:cNvPicPr>
          <p:nvPr/>
        </p:nvPicPr>
        <p:blipFill>
          <a:blip r:embed="rId3"/>
          <a:stretch>
            <a:fillRect/>
          </a:stretch>
        </p:blipFill>
        <p:spPr>
          <a:xfrm>
            <a:off x="839856" y="944839"/>
            <a:ext cx="7464287" cy="4198661"/>
          </a:xfrm>
          <a:prstGeom prst="rect">
            <a:avLst/>
          </a:prstGeom>
        </p:spPr>
      </p:pic>
    </p:spTree>
    <p:extLst>
      <p:ext uri="{BB962C8B-B14F-4D97-AF65-F5344CB8AC3E}">
        <p14:creationId xmlns:p14="http://schemas.microsoft.com/office/powerpoint/2010/main" val="144813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7"/>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E6A04AE6-ED17-4C09-9164-779B2F0473DB}"/>
              </a:ext>
            </a:extLst>
          </p:cNvPr>
          <p:cNvPicPr>
            <a:picLocks noChangeAspect="1"/>
          </p:cNvPicPr>
          <p:nvPr/>
        </p:nvPicPr>
        <p:blipFill>
          <a:blip r:embed="rId3">
            <a:clrChange>
              <a:clrFrom>
                <a:srgbClr val="FBF7FF"/>
              </a:clrFrom>
              <a:clrTo>
                <a:srgbClr val="FBF7FF">
                  <a:alpha val="0"/>
                </a:srgbClr>
              </a:clrTo>
            </a:clrChange>
          </a:blip>
          <a:stretch>
            <a:fillRect/>
          </a:stretch>
        </p:blipFill>
        <p:spPr>
          <a:xfrm>
            <a:off x="1592124" y="1002250"/>
            <a:ext cx="7172325" cy="3838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0"/>
          <p:cNvSpPr txBox="1"/>
          <p:nvPr/>
        </p:nvSpPr>
        <p:spPr>
          <a:xfrm>
            <a:off x="190125" y="10544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Digital </a:t>
            </a:r>
            <a:endParaRPr sz="2400" dirty="0">
              <a:solidFill>
                <a:srgbClr val="5F6368"/>
              </a:solidFill>
              <a:latin typeface="Open Sans"/>
              <a:ea typeface="Open Sans"/>
              <a:cs typeface="Open Sans"/>
              <a:sym typeface="Open Sans"/>
            </a:endParaRPr>
          </a:p>
        </p:txBody>
      </p:sp>
      <p:sp>
        <p:nvSpPr>
          <p:cNvPr id="6" name="Google Shape;319;p60">
            <a:extLst>
              <a:ext uri="{FF2B5EF4-FFF2-40B4-BE49-F238E27FC236}">
                <a16:creationId xmlns:a16="http://schemas.microsoft.com/office/drawing/2014/main" id="{223E1EEC-52A0-4E25-ACDC-268D332C3DF4}"/>
              </a:ext>
            </a:extLst>
          </p:cNvPr>
          <p:cNvSpPr txBox="1"/>
          <p:nvPr/>
        </p:nvSpPr>
        <p:spPr>
          <a:xfrm>
            <a:off x="190125" y="4588200"/>
            <a:ext cx="4573200" cy="66322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800"/>
              </a:spcAft>
              <a:buNone/>
            </a:pPr>
            <a:r>
              <a:rPr lang="en" dirty="0"/>
              <a:t>Link Project : </a:t>
            </a:r>
            <a:r>
              <a:rPr lang="en" sz="1350" u="sng" dirty="0">
                <a:solidFill>
                  <a:srgbClr val="FF5483"/>
                </a:solidFill>
                <a:highlight>
                  <a:srgbClr val="FFFFFF"/>
                </a:highlight>
                <a:latin typeface="Open Sans"/>
                <a:ea typeface="Open Sans"/>
                <a:cs typeface="Open Sans"/>
                <a:sym typeface="Open Sans"/>
                <a:hlinkClick r:id="rId3"/>
              </a:rPr>
              <a:t>Wireframe Digtal</a:t>
            </a:r>
            <a:endParaRPr sz="1350" u="sng" dirty="0">
              <a:solidFill>
                <a:srgbClr val="FF5483"/>
              </a:solidFill>
              <a:highlight>
                <a:srgbClr val="FFFFFF"/>
              </a:highlight>
              <a:latin typeface="Open Sans"/>
              <a:ea typeface="Open Sans"/>
              <a:cs typeface="Open Sans"/>
              <a:sym typeface="Open Sans"/>
            </a:endParaRPr>
          </a:p>
        </p:txBody>
      </p:sp>
      <p:pic>
        <p:nvPicPr>
          <p:cNvPr id="14" name="Picture 13">
            <a:extLst>
              <a:ext uri="{FF2B5EF4-FFF2-40B4-BE49-F238E27FC236}">
                <a16:creationId xmlns:a16="http://schemas.microsoft.com/office/drawing/2014/main" id="{8DC08037-77D5-43A2-BCB1-85A1426904AB}"/>
              </a:ext>
            </a:extLst>
          </p:cNvPr>
          <p:cNvPicPr>
            <a:picLocks noChangeAspect="1"/>
          </p:cNvPicPr>
          <p:nvPr/>
        </p:nvPicPr>
        <p:blipFill>
          <a:blip r:embed="rId4"/>
          <a:stretch>
            <a:fillRect/>
          </a:stretch>
        </p:blipFill>
        <p:spPr>
          <a:xfrm>
            <a:off x="190125" y="882038"/>
            <a:ext cx="2625043" cy="3046144"/>
          </a:xfrm>
          <a:prstGeom prst="rect">
            <a:avLst/>
          </a:prstGeom>
        </p:spPr>
      </p:pic>
      <p:pic>
        <p:nvPicPr>
          <p:cNvPr id="7" name="Picture 6">
            <a:extLst>
              <a:ext uri="{FF2B5EF4-FFF2-40B4-BE49-F238E27FC236}">
                <a16:creationId xmlns:a16="http://schemas.microsoft.com/office/drawing/2014/main" id="{23E7B11D-C0B1-493F-8191-5E83C734458E}"/>
              </a:ext>
            </a:extLst>
          </p:cNvPr>
          <p:cNvPicPr>
            <a:picLocks noChangeAspect="1"/>
          </p:cNvPicPr>
          <p:nvPr/>
        </p:nvPicPr>
        <p:blipFill>
          <a:blip r:embed="rId5"/>
          <a:stretch>
            <a:fillRect/>
          </a:stretch>
        </p:blipFill>
        <p:spPr>
          <a:xfrm>
            <a:off x="2815168" y="511621"/>
            <a:ext cx="2840197" cy="4120258"/>
          </a:xfrm>
          <a:prstGeom prst="rect">
            <a:avLst/>
          </a:prstGeom>
        </p:spPr>
      </p:pic>
      <p:pic>
        <p:nvPicPr>
          <p:cNvPr id="9" name="Picture 8">
            <a:extLst>
              <a:ext uri="{FF2B5EF4-FFF2-40B4-BE49-F238E27FC236}">
                <a16:creationId xmlns:a16="http://schemas.microsoft.com/office/drawing/2014/main" id="{6F0D9545-5370-4F10-9898-479FFF825A8C}"/>
              </a:ext>
            </a:extLst>
          </p:cNvPr>
          <p:cNvPicPr>
            <a:picLocks noChangeAspect="1"/>
          </p:cNvPicPr>
          <p:nvPr/>
        </p:nvPicPr>
        <p:blipFill>
          <a:blip r:embed="rId6"/>
          <a:stretch>
            <a:fillRect/>
          </a:stretch>
        </p:blipFill>
        <p:spPr>
          <a:xfrm>
            <a:off x="5799796" y="882038"/>
            <a:ext cx="3154079" cy="2897810"/>
          </a:xfrm>
          <a:prstGeom prst="rect">
            <a:avLst/>
          </a:prstGeom>
        </p:spPr>
      </p:pic>
    </p:spTree>
    <p:extLst>
      <p:ext uri="{BB962C8B-B14F-4D97-AF65-F5344CB8AC3E}">
        <p14:creationId xmlns:p14="http://schemas.microsoft.com/office/powerpoint/2010/main" val="87022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0"/>
          <p:cNvSpPr txBox="1"/>
          <p:nvPr/>
        </p:nvSpPr>
        <p:spPr>
          <a:xfrm>
            <a:off x="190125" y="10544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Digital </a:t>
            </a:r>
            <a:endParaRPr sz="2400" dirty="0">
              <a:solidFill>
                <a:srgbClr val="5F6368"/>
              </a:solidFill>
              <a:latin typeface="Open Sans"/>
              <a:ea typeface="Open Sans"/>
              <a:cs typeface="Open Sans"/>
              <a:sym typeface="Open Sans"/>
            </a:endParaRPr>
          </a:p>
        </p:txBody>
      </p:sp>
      <p:sp>
        <p:nvSpPr>
          <p:cNvPr id="319" name="Google Shape;319;p60"/>
          <p:cNvSpPr txBox="1"/>
          <p:nvPr/>
        </p:nvSpPr>
        <p:spPr>
          <a:xfrm>
            <a:off x="190125" y="4588200"/>
            <a:ext cx="4573200" cy="66322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800"/>
              </a:spcAft>
              <a:buNone/>
            </a:pPr>
            <a:r>
              <a:rPr lang="en" dirty="0"/>
              <a:t>Link Project : </a:t>
            </a:r>
            <a:r>
              <a:rPr lang="en" sz="1350" u="sng" dirty="0">
                <a:solidFill>
                  <a:srgbClr val="FF5483"/>
                </a:solidFill>
                <a:highlight>
                  <a:srgbClr val="FFFFFF"/>
                </a:highlight>
                <a:latin typeface="Open Sans"/>
                <a:ea typeface="Open Sans"/>
                <a:cs typeface="Open Sans"/>
                <a:sym typeface="Open Sans"/>
                <a:hlinkClick r:id="rId3"/>
              </a:rPr>
              <a:t>Wireframe Digtal</a:t>
            </a:r>
            <a:endParaRPr sz="1350" u="sng" dirty="0">
              <a:solidFill>
                <a:srgbClr val="FF5483"/>
              </a:solidFill>
              <a:highlight>
                <a:srgbClr val="FFFFFF"/>
              </a:highlight>
              <a:latin typeface="Open Sans"/>
              <a:ea typeface="Open Sans"/>
              <a:cs typeface="Open Sans"/>
              <a:sym typeface="Open Sans"/>
            </a:endParaRPr>
          </a:p>
        </p:txBody>
      </p:sp>
      <p:pic>
        <p:nvPicPr>
          <p:cNvPr id="9" name="Picture 8">
            <a:extLst>
              <a:ext uri="{FF2B5EF4-FFF2-40B4-BE49-F238E27FC236}">
                <a16:creationId xmlns:a16="http://schemas.microsoft.com/office/drawing/2014/main" id="{112BD07D-4341-48C2-A1D0-058BB7440462}"/>
              </a:ext>
            </a:extLst>
          </p:cNvPr>
          <p:cNvPicPr>
            <a:picLocks noChangeAspect="1"/>
          </p:cNvPicPr>
          <p:nvPr/>
        </p:nvPicPr>
        <p:blipFill>
          <a:blip r:embed="rId4"/>
          <a:stretch>
            <a:fillRect/>
          </a:stretch>
        </p:blipFill>
        <p:spPr>
          <a:xfrm>
            <a:off x="4572000" y="1033669"/>
            <a:ext cx="4405022" cy="2753138"/>
          </a:xfrm>
          <a:prstGeom prst="rect">
            <a:avLst/>
          </a:prstGeom>
        </p:spPr>
      </p:pic>
      <p:pic>
        <p:nvPicPr>
          <p:cNvPr id="6" name="Picture 5">
            <a:extLst>
              <a:ext uri="{FF2B5EF4-FFF2-40B4-BE49-F238E27FC236}">
                <a16:creationId xmlns:a16="http://schemas.microsoft.com/office/drawing/2014/main" id="{2BF591D8-42F0-4A22-AC60-37FBE397CAC6}"/>
              </a:ext>
            </a:extLst>
          </p:cNvPr>
          <p:cNvPicPr>
            <a:picLocks noChangeAspect="1"/>
          </p:cNvPicPr>
          <p:nvPr/>
        </p:nvPicPr>
        <p:blipFill>
          <a:blip r:embed="rId5"/>
          <a:stretch>
            <a:fillRect/>
          </a:stretch>
        </p:blipFill>
        <p:spPr>
          <a:xfrm>
            <a:off x="396705" y="1113183"/>
            <a:ext cx="3739531" cy="24748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34"/>
        <p:cNvGrpSpPr/>
        <p:nvPr/>
      </p:nvGrpSpPr>
      <p:grpSpPr>
        <a:xfrm>
          <a:off x="0" y="0"/>
          <a:ext cx="0" cy="0"/>
          <a:chOff x="0" y="0"/>
          <a:chExt cx="0" cy="0"/>
        </a:xfrm>
      </p:grpSpPr>
      <p:sp>
        <p:nvSpPr>
          <p:cNvPr id="335" name="Google Shape;335;p62"/>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36" name="Google Shape;336;p62"/>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37" name="Google Shape;337;p6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3"/>
          <p:cNvSpPr txBox="1"/>
          <p:nvPr/>
        </p:nvSpPr>
        <p:spPr>
          <a:xfrm>
            <a:off x="328723" y="54546"/>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a:t>
            </a:r>
            <a:endParaRPr sz="2400" dirty="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24E90E18-26E7-4AFD-AA14-ABC56D7CFB81}"/>
              </a:ext>
            </a:extLst>
          </p:cNvPr>
          <p:cNvPicPr>
            <a:picLocks noChangeAspect="1"/>
          </p:cNvPicPr>
          <p:nvPr/>
        </p:nvPicPr>
        <p:blipFill>
          <a:blip r:embed="rId3"/>
          <a:stretch>
            <a:fillRect/>
          </a:stretch>
        </p:blipFill>
        <p:spPr>
          <a:xfrm>
            <a:off x="328723" y="608048"/>
            <a:ext cx="3662417" cy="4249929"/>
          </a:xfrm>
          <a:prstGeom prst="rect">
            <a:avLst/>
          </a:prstGeom>
        </p:spPr>
      </p:pic>
      <p:pic>
        <p:nvPicPr>
          <p:cNvPr id="7" name="Picture 6">
            <a:extLst>
              <a:ext uri="{FF2B5EF4-FFF2-40B4-BE49-F238E27FC236}">
                <a16:creationId xmlns:a16="http://schemas.microsoft.com/office/drawing/2014/main" id="{22801AB7-7359-413D-8A0F-C7DE3DDF03C6}"/>
              </a:ext>
            </a:extLst>
          </p:cNvPr>
          <p:cNvPicPr>
            <a:picLocks noChangeAspect="1"/>
          </p:cNvPicPr>
          <p:nvPr/>
        </p:nvPicPr>
        <p:blipFill>
          <a:blip r:embed="rId4"/>
          <a:stretch>
            <a:fillRect/>
          </a:stretch>
        </p:blipFill>
        <p:spPr>
          <a:xfrm>
            <a:off x="3925945" y="770384"/>
            <a:ext cx="4449080" cy="4087593"/>
          </a:xfrm>
          <a:prstGeom prst="rect">
            <a:avLst/>
          </a:prstGeom>
        </p:spPr>
      </p:pic>
      <p:sp>
        <p:nvSpPr>
          <p:cNvPr id="6" name="Google Shape;356;p64">
            <a:extLst>
              <a:ext uri="{FF2B5EF4-FFF2-40B4-BE49-F238E27FC236}">
                <a16:creationId xmlns:a16="http://schemas.microsoft.com/office/drawing/2014/main" id="{3C751FE2-1A94-43CF-A7F2-BF15F1160F7C}"/>
              </a:ext>
            </a:extLst>
          </p:cNvPr>
          <p:cNvSpPr txBox="1"/>
          <p:nvPr/>
        </p:nvSpPr>
        <p:spPr>
          <a:xfrm>
            <a:off x="494925" y="4656558"/>
            <a:ext cx="4573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t>Link Project : </a:t>
            </a:r>
            <a:r>
              <a:rPr lang="en" sz="1350" u="sng" dirty="0">
                <a:solidFill>
                  <a:srgbClr val="FF5483"/>
                </a:solidFill>
                <a:highlight>
                  <a:srgbClr val="FFFFFF"/>
                </a:highlight>
                <a:latin typeface="Open Sans"/>
                <a:ea typeface="Open Sans"/>
                <a:cs typeface="Open Sans"/>
                <a:sym typeface="Open Sans"/>
                <a:hlinkClick r:id="rId5"/>
              </a:rPr>
              <a:t>Mockup</a:t>
            </a:r>
            <a:endParaRPr sz="1350" u="sng" dirty="0">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2"/>
          <p:cNvSpPr txBox="1"/>
          <p:nvPr/>
        </p:nvSpPr>
        <p:spPr>
          <a:xfrm>
            <a:off x="1231075" y="1604200"/>
            <a:ext cx="3569526" cy="1615797"/>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Penjelasan Produk: </a:t>
            </a:r>
            <a:endParaRPr dirty="0">
              <a:solidFill>
                <a:srgbClr val="2D3E50"/>
              </a:solidFill>
              <a:latin typeface="Open Sans SemiBold"/>
              <a:ea typeface="Open Sans SemiBold"/>
              <a:cs typeface="Open Sans SemiBold"/>
              <a:sym typeface="Open Sans SemiBold"/>
            </a:endParaRPr>
          </a:p>
          <a:p>
            <a:pPr lvl="0" algn="just">
              <a:lnSpc>
                <a:spcPct val="150000"/>
              </a:lnSpc>
              <a:buClr>
                <a:schemeClr val="dk1"/>
              </a:buClr>
              <a:buSzPts val="1100"/>
            </a:pPr>
            <a:r>
              <a:rPr lang="en-US" sz="1200" dirty="0" err="1">
                <a:solidFill>
                  <a:srgbClr val="5F6368"/>
                </a:solidFill>
                <a:latin typeface="Open Sans"/>
                <a:ea typeface="Open Sans"/>
                <a:cs typeface="Open Sans"/>
                <a:sym typeface="Open Sans"/>
              </a:rPr>
              <a:t>Proyek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ini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adalah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pembuatan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sebuah</a:t>
            </a:r>
            <a:r>
              <a:rPr lang="en-US" sz="1200" dirty="0">
                <a:solidFill>
                  <a:srgbClr val="5F6368"/>
                </a:solidFill>
                <a:latin typeface="Open Sans"/>
                <a:ea typeface="Open Sans"/>
                <a:cs typeface="Open Sans"/>
                <a:sym typeface="Open Sans"/>
              </a:rPr>
              <a:t> website </a:t>
            </a:r>
            <a:r>
              <a:rPr lang="en-US" sz="1200" dirty="0" err="1">
                <a:solidFill>
                  <a:srgbClr val="5F6368"/>
                </a:solidFill>
                <a:latin typeface="Open Sans"/>
                <a:ea typeface="Open Sans"/>
                <a:cs typeface="Open Sans"/>
                <a:sym typeface="Open Sans"/>
              </a:rPr>
              <a:t>EBook</a:t>
            </a:r>
            <a:r>
              <a:rPr lang="en-US" sz="1200" dirty="0">
                <a:solidFill>
                  <a:srgbClr val="5F6368"/>
                </a:solidFill>
                <a:latin typeface="Open Sans"/>
                <a:ea typeface="Open Sans"/>
                <a:cs typeface="Open Sans"/>
                <a:sym typeface="Open Sans"/>
              </a:rPr>
              <a:t> </a:t>
            </a:r>
            <a:r>
              <a:rPr lang="it-IT" sz="1200" dirty="0">
                <a:solidFill>
                  <a:srgbClr val="5F6368"/>
                </a:solidFill>
                <a:latin typeface="Open Sans"/>
                <a:ea typeface="Open Sans"/>
                <a:cs typeface="Open Sans"/>
                <a:sym typeface="Open Sans"/>
              </a:rPr>
              <a:t>di mana pengguna dapat membaca </a:t>
            </a:r>
            <a:r>
              <a:rPr lang="en-US" sz="1200" dirty="0">
                <a:solidFill>
                  <a:srgbClr val="5F6368"/>
                </a:solidFill>
                <a:latin typeface="Open Sans"/>
                <a:ea typeface="Open Sans"/>
                <a:cs typeface="Open Sans"/>
                <a:sym typeface="Open Sans"/>
              </a:rPr>
              <a:t> </a:t>
            </a:r>
            <a:r>
              <a:rPr lang="it-IT" sz="1200" dirty="0">
                <a:solidFill>
                  <a:srgbClr val="5F6368"/>
                </a:solidFill>
                <a:latin typeface="Open Sans"/>
                <a:ea typeface="Open Sans"/>
                <a:cs typeface="Open Sans"/>
                <a:sym typeface="Open Sans"/>
              </a:rPr>
              <a:t>buku secara online, berbagi ulasan, dan menjelajahi katalog buku yang luas.</a:t>
            </a:r>
            <a:endParaRPr sz="1200" b="1" dirty="0">
              <a:solidFill>
                <a:srgbClr val="1967D2"/>
              </a:solidFill>
              <a:latin typeface="Open Sans"/>
              <a:ea typeface="Open Sans"/>
              <a:cs typeface="Open Sans"/>
              <a:sym typeface="Open Sans"/>
            </a:endParaRPr>
          </a:p>
        </p:txBody>
      </p:sp>
      <p:sp>
        <p:nvSpPr>
          <p:cNvPr id="153" name="Google Shape;153;p42"/>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54" name="Google Shape;154;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2"/>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Durasi project:</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20 September - 14 Oktober 2023</a:t>
            </a:r>
            <a:endParaRPr sz="1200" dirty="0">
              <a:solidFill>
                <a:srgbClr val="5F6368"/>
              </a:solidFill>
              <a:latin typeface="Open Sans"/>
              <a:ea typeface="Open Sans"/>
              <a:cs typeface="Open Sans"/>
              <a:sym typeface="Open Sans"/>
            </a:endParaRPr>
          </a:p>
        </p:txBody>
      </p:sp>
      <p:sp>
        <p:nvSpPr>
          <p:cNvPr id="156" name="Google Shape;156;p42"/>
          <p:cNvSpPr/>
          <p:nvPr/>
        </p:nvSpPr>
        <p:spPr>
          <a:xfrm>
            <a:off x="517675" y="3172985"/>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2"/>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A74BBFE8-2749-436F-86CA-A9FEC214593B}"/>
              </a:ext>
            </a:extLst>
          </p:cNvPr>
          <p:cNvPicPr>
            <a:picLocks noChangeAspect="1"/>
          </p:cNvPicPr>
          <p:nvPr/>
        </p:nvPicPr>
        <p:blipFill>
          <a:blip r:embed="rId3">
            <a:clrChange>
              <a:clrFrom>
                <a:srgbClr val="212121"/>
              </a:clrFrom>
              <a:clrTo>
                <a:srgbClr val="212121">
                  <a:alpha val="0"/>
                </a:srgbClr>
              </a:clrTo>
            </a:clrChange>
          </a:blip>
          <a:stretch>
            <a:fillRect/>
          </a:stretch>
        </p:blipFill>
        <p:spPr>
          <a:xfrm>
            <a:off x="4505765" y="1185715"/>
            <a:ext cx="4638235" cy="25005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3"/>
          <p:cNvSpPr txBox="1"/>
          <p:nvPr/>
        </p:nvSpPr>
        <p:spPr>
          <a:xfrm>
            <a:off x="296348" y="15899"/>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ED8CF40-6C5E-41ED-A5A3-283CD515397F}"/>
              </a:ext>
            </a:extLst>
          </p:cNvPr>
          <p:cNvPicPr>
            <a:picLocks noChangeAspect="1"/>
          </p:cNvPicPr>
          <p:nvPr/>
        </p:nvPicPr>
        <p:blipFill>
          <a:blip r:embed="rId3"/>
          <a:stretch>
            <a:fillRect/>
          </a:stretch>
        </p:blipFill>
        <p:spPr>
          <a:xfrm>
            <a:off x="4820721" y="15899"/>
            <a:ext cx="3083807" cy="2464904"/>
          </a:xfrm>
          <a:prstGeom prst="rect">
            <a:avLst/>
          </a:prstGeom>
        </p:spPr>
      </p:pic>
      <p:pic>
        <p:nvPicPr>
          <p:cNvPr id="9" name="Picture 8">
            <a:extLst>
              <a:ext uri="{FF2B5EF4-FFF2-40B4-BE49-F238E27FC236}">
                <a16:creationId xmlns:a16="http://schemas.microsoft.com/office/drawing/2014/main" id="{5F81F9DC-55C4-4FB6-AA49-06999851CC9B}"/>
              </a:ext>
            </a:extLst>
          </p:cNvPr>
          <p:cNvPicPr>
            <a:picLocks noChangeAspect="1"/>
          </p:cNvPicPr>
          <p:nvPr/>
        </p:nvPicPr>
        <p:blipFill>
          <a:blip r:embed="rId4"/>
          <a:stretch>
            <a:fillRect/>
          </a:stretch>
        </p:blipFill>
        <p:spPr>
          <a:xfrm>
            <a:off x="795131" y="610653"/>
            <a:ext cx="2853739" cy="4139903"/>
          </a:xfrm>
          <a:prstGeom prst="rect">
            <a:avLst/>
          </a:prstGeom>
        </p:spPr>
      </p:pic>
      <p:pic>
        <p:nvPicPr>
          <p:cNvPr id="11" name="Picture 10">
            <a:extLst>
              <a:ext uri="{FF2B5EF4-FFF2-40B4-BE49-F238E27FC236}">
                <a16:creationId xmlns:a16="http://schemas.microsoft.com/office/drawing/2014/main" id="{10BED7CA-5EBE-4867-A20E-0479219EFD1B}"/>
              </a:ext>
            </a:extLst>
          </p:cNvPr>
          <p:cNvPicPr>
            <a:picLocks noChangeAspect="1"/>
          </p:cNvPicPr>
          <p:nvPr/>
        </p:nvPicPr>
        <p:blipFill>
          <a:blip r:embed="rId5"/>
          <a:stretch>
            <a:fillRect/>
          </a:stretch>
        </p:blipFill>
        <p:spPr>
          <a:xfrm>
            <a:off x="4716517" y="2680605"/>
            <a:ext cx="3292216" cy="2178807"/>
          </a:xfrm>
          <a:prstGeom prst="rect">
            <a:avLst/>
          </a:prstGeom>
        </p:spPr>
      </p:pic>
      <p:sp>
        <p:nvSpPr>
          <p:cNvPr id="6" name="Google Shape;356;p64">
            <a:extLst>
              <a:ext uri="{FF2B5EF4-FFF2-40B4-BE49-F238E27FC236}">
                <a16:creationId xmlns:a16="http://schemas.microsoft.com/office/drawing/2014/main" id="{34651035-267B-4A24-B52D-9F6A36D9CD6F}"/>
              </a:ext>
            </a:extLst>
          </p:cNvPr>
          <p:cNvSpPr txBox="1"/>
          <p:nvPr/>
        </p:nvSpPr>
        <p:spPr>
          <a:xfrm>
            <a:off x="494925" y="4656558"/>
            <a:ext cx="4573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t>Link Project : </a:t>
            </a:r>
            <a:r>
              <a:rPr lang="en" sz="1350" u="sng" dirty="0">
                <a:solidFill>
                  <a:srgbClr val="FF5483"/>
                </a:solidFill>
                <a:highlight>
                  <a:srgbClr val="FFFFFF"/>
                </a:highlight>
                <a:latin typeface="Open Sans"/>
                <a:ea typeface="Open Sans"/>
                <a:cs typeface="Open Sans"/>
                <a:sym typeface="Open Sans"/>
                <a:hlinkClick r:id="rId6"/>
              </a:rPr>
              <a:t>Mockup</a:t>
            </a:r>
            <a:endParaRPr sz="1350" u="sng" dirty="0">
              <a:solidFill>
                <a:srgbClr val="FF5483"/>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2833903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6"/>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5" name="Google Shape;368;p66">
            <a:extLst>
              <a:ext uri="{FF2B5EF4-FFF2-40B4-BE49-F238E27FC236}">
                <a16:creationId xmlns:a16="http://schemas.microsoft.com/office/drawing/2014/main" id="{275E0DB1-16FB-4B36-8055-5E6C0D523A3F}"/>
              </a:ext>
            </a:extLst>
          </p:cNvPr>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9;p66">
            <a:extLst>
              <a:ext uri="{FF2B5EF4-FFF2-40B4-BE49-F238E27FC236}">
                <a16:creationId xmlns:a16="http://schemas.microsoft.com/office/drawing/2014/main" id="{6D16D7DE-3B49-4694-A960-C4B529D7DB91}"/>
              </a:ext>
            </a:extLst>
          </p:cNvPr>
          <p:cNvSpPr txBox="1"/>
          <p:nvPr/>
        </p:nvSpPr>
        <p:spPr>
          <a:xfrm>
            <a:off x="711325" y="1917800"/>
            <a:ext cx="20490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Menyediakan akses</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untuk pengguna yang mengalami gangguan penglihatan dengan menambahkan teks alternatif ke gambar</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7" name="Google Shape;370;p66">
            <a:extLst>
              <a:ext uri="{FF2B5EF4-FFF2-40B4-BE49-F238E27FC236}">
                <a16:creationId xmlns:a16="http://schemas.microsoft.com/office/drawing/2014/main" id="{6C0A0B91-7590-4C90-8B71-76F84A472E6E}"/>
              </a:ext>
            </a:extLst>
          </p:cNvPr>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p66">
            <a:extLst>
              <a:ext uri="{FF2B5EF4-FFF2-40B4-BE49-F238E27FC236}">
                <a16:creationId xmlns:a16="http://schemas.microsoft.com/office/drawing/2014/main" id="{42FECBA3-E940-47E9-8030-BD9A1F0F8CF6}"/>
              </a:ext>
            </a:extLst>
          </p:cNvPr>
          <p:cNvSpPr txBox="1"/>
          <p:nvPr/>
        </p:nvSpPr>
        <p:spPr>
          <a:xfrm>
            <a:off x="3368925" y="1917800"/>
            <a:ext cx="2049000" cy="1639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Menggunakan ikon untuk membuat </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navigasi menjadi lebih mudah</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9" name="Google Shape;372;p66">
            <a:extLst>
              <a:ext uri="{FF2B5EF4-FFF2-40B4-BE49-F238E27FC236}">
                <a16:creationId xmlns:a16="http://schemas.microsoft.com/office/drawing/2014/main" id="{8847A7C3-E263-478E-B142-75753EEE4F63}"/>
              </a:ext>
            </a:extLst>
          </p:cNvPr>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66">
            <a:extLst>
              <a:ext uri="{FF2B5EF4-FFF2-40B4-BE49-F238E27FC236}">
                <a16:creationId xmlns:a16="http://schemas.microsoft.com/office/drawing/2014/main" id="{78CA3E45-7D68-42B1-9B32-F301840F1A2C}"/>
              </a:ext>
            </a:extLst>
          </p:cNvPr>
          <p:cNvSpPr txBox="1"/>
          <p:nvPr/>
        </p:nvSpPr>
        <p:spPr>
          <a:xfrm>
            <a:off x="6026525" y="1917800"/>
            <a:ext cx="2049000" cy="16711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Menggunakan</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gambar untuk yang jelas untuk membantu semua pengguna</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11" name="Google Shape;374;p66">
            <a:extLst>
              <a:ext uri="{FF2B5EF4-FFF2-40B4-BE49-F238E27FC236}">
                <a16:creationId xmlns:a16="http://schemas.microsoft.com/office/drawing/2014/main" id="{CA4CA465-A24B-4B73-953F-05BDE8D68485}"/>
              </a:ext>
            </a:extLst>
          </p:cNvPr>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12" name="Google Shape;375;p66">
            <a:extLst>
              <a:ext uri="{FF2B5EF4-FFF2-40B4-BE49-F238E27FC236}">
                <a16:creationId xmlns:a16="http://schemas.microsoft.com/office/drawing/2014/main" id="{9810CCD5-0A46-4427-99D5-E2FC63AF0557}"/>
              </a:ext>
            </a:extLst>
          </p:cNvPr>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3" name="Google Shape;376;p66">
            <a:extLst>
              <a:ext uri="{FF2B5EF4-FFF2-40B4-BE49-F238E27FC236}">
                <a16:creationId xmlns:a16="http://schemas.microsoft.com/office/drawing/2014/main" id="{F502F9E5-641E-48ED-AE19-BF9B8FDA85A1}"/>
              </a:ext>
            </a:extLst>
          </p:cNvPr>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7"/>
          <p:cNvSpPr txBox="1"/>
          <p:nvPr/>
        </p:nvSpPr>
        <p:spPr>
          <a:xfrm>
            <a:off x="299013" y="248479"/>
            <a:ext cx="7000800"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 prototype</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FDC25288-7D91-47AE-BBF4-52AF2B1706F2}"/>
              </a:ext>
            </a:extLst>
          </p:cNvPr>
          <p:cNvPicPr>
            <a:picLocks noChangeAspect="1"/>
          </p:cNvPicPr>
          <p:nvPr/>
        </p:nvPicPr>
        <p:blipFill>
          <a:blip r:embed="rId3"/>
          <a:stretch>
            <a:fillRect/>
          </a:stretch>
        </p:blipFill>
        <p:spPr>
          <a:xfrm>
            <a:off x="2665965" y="1027871"/>
            <a:ext cx="5434427" cy="3575651"/>
          </a:xfrm>
          <a:prstGeom prst="rect">
            <a:avLst/>
          </a:prstGeom>
        </p:spPr>
      </p:pic>
      <p:sp>
        <p:nvSpPr>
          <p:cNvPr id="4" name="Google Shape;382;p67">
            <a:extLst>
              <a:ext uri="{FF2B5EF4-FFF2-40B4-BE49-F238E27FC236}">
                <a16:creationId xmlns:a16="http://schemas.microsoft.com/office/drawing/2014/main" id="{C6243F9D-0B2D-4E86-9DFB-D22E32C81980}"/>
              </a:ext>
            </a:extLst>
          </p:cNvPr>
          <p:cNvSpPr txBox="1"/>
          <p:nvPr/>
        </p:nvSpPr>
        <p:spPr>
          <a:xfrm>
            <a:off x="145249" y="4230319"/>
            <a:ext cx="22242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u="sng" dirty="0">
                <a:solidFill>
                  <a:schemeClr val="hlink"/>
                </a:solidFill>
                <a:latin typeface="Open Sans"/>
                <a:ea typeface="Open Sans"/>
                <a:cs typeface="Open Sans"/>
                <a:sym typeface="Open Sans"/>
                <a:hlinkClick r:id="rId4"/>
              </a:rPr>
              <a:t>Link ke high-fidelity prototype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87"/>
        <p:cNvGrpSpPr/>
        <p:nvPr/>
      </p:nvGrpSpPr>
      <p:grpSpPr>
        <a:xfrm>
          <a:off x="0" y="0"/>
          <a:ext cx="0" cy="0"/>
          <a:chOff x="0" y="0"/>
          <a:chExt cx="0" cy="0"/>
        </a:xfrm>
      </p:grpSpPr>
      <p:sp>
        <p:nvSpPr>
          <p:cNvPr id="388" name="Google Shape;388;p68"/>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89" name="Google Shape;389;p6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90" name="Google Shape;390;p6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391527" y="5897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Usability Study Plan</a:t>
            </a:r>
          </a:p>
        </p:txBody>
      </p:sp>
      <p:graphicFrame>
        <p:nvGraphicFramePr>
          <p:cNvPr id="4" name="Table 3">
            <a:extLst>
              <a:ext uri="{FF2B5EF4-FFF2-40B4-BE49-F238E27FC236}">
                <a16:creationId xmlns:a16="http://schemas.microsoft.com/office/drawing/2014/main" id="{C9828282-17BE-47C4-9CD1-D7E19A54C3C1}"/>
              </a:ext>
            </a:extLst>
          </p:cNvPr>
          <p:cNvGraphicFramePr>
            <a:graphicFrameLocks noGrp="1"/>
          </p:cNvGraphicFramePr>
          <p:nvPr>
            <p:extLst>
              <p:ext uri="{D42A27DB-BD31-4B8C-83A1-F6EECF244321}">
                <p14:modId xmlns:p14="http://schemas.microsoft.com/office/powerpoint/2010/main" val="3153195451"/>
              </p:ext>
            </p:extLst>
          </p:nvPr>
        </p:nvGraphicFramePr>
        <p:xfrm>
          <a:off x="127699" y="587796"/>
          <a:ext cx="8934108" cy="4375425"/>
        </p:xfrm>
        <a:graphic>
          <a:graphicData uri="http://schemas.openxmlformats.org/drawingml/2006/table">
            <a:tbl>
              <a:tblPr>
                <a:tableStyleId>{5C22544A-7EE6-4342-B048-85BDC9FD1C3A}</a:tableStyleId>
              </a:tblPr>
              <a:tblGrid>
                <a:gridCol w="1678452">
                  <a:extLst>
                    <a:ext uri="{9D8B030D-6E8A-4147-A177-3AD203B41FA5}">
                      <a16:colId xmlns:a16="http://schemas.microsoft.com/office/drawing/2014/main" val="2106109149"/>
                    </a:ext>
                  </a:extLst>
                </a:gridCol>
                <a:gridCol w="7255656">
                  <a:extLst>
                    <a:ext uri="{9D8B030D-6E8A-4147-A177-3AD203B41FA5}">
                      <a16:colId xmlns:a16="http://schemas.microsoft.com/office/drawing/2014/main" val="645601887"/>
                    </a:ext>
                  </a:extLst>
                </a:gridCol>
              </a:tblGrid>
              <a:tr h="403577">
                <a:tc>
                  <a:txBody>
                    <a:bodyPr/>
                    <a:lstStyle/>
                    <a:p>
                      <a:pPr marL="0" marR="0" algn="ctr">
                        <a:lnSpc>
                          <a:spcPct val="115000"/>
                        </a:lnSpc>
                        <a:spcBef>
                          <a:spcPts val="0"/>
                        </a:spcBef>
                        <a:spcAft>
                          <a:spcPts val="0"/>
                        </a:spcAft>
                      </a:pPr>
                      <a:r>
                        <a:rPr lang="en-US" sz="800">
                          <a:effectLst/>
                        </a:rPr>
                        <a:t>Latar Belakang</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0" marR="0" algn="just">
                        <a:lnSpc>
                          <a:spcPct val="115000"/>
                        </a:lnSpc>
                        <a:spcBef>
                          <a:spcPts val="0"/>
                        </a:spcBef>
                        <a:spcAft>
                          <a:spcPts val="0"/>
                        </a:spcAft>
                      </a:pPr>
                      <a:r>
                        <a:rPr lang="en-US" sz="800">
                          <a:effectLst/>
                        </a:rPr>
                        <a:t>Website telah diluncurkan sebagai platform bagi para pembaca untuk menjelajahi dan membaca buku secara online. Kami ingin memastikan bahwa pengalaman pengguna di platform ini memenuhi harapan pengguna, serta mengidentifikasi area di mana kami dapat meningkatkan desain dan fungsionalitas.</a:t>
                      </a:r>
                      <a:endParaRPr lang="en-US" sz="800">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958217325"/>
                  </a:ext>
                </a:extLst>
              </a:tr>
              <a:tr h="384020">
                <a:tc>
                  <a:txBody>
                    <a:bodyPr/>
                    <a:lstStyle/>
                    <a:p>
                      <a:pPr marL="0" marR="0" algn="ctr">
                        <a:lnSpc>
                          <a:spcPct val="115000"/>
                        </a:lnSpc>
                        <a:spcBef>
                          <a:spcPts val="0"/>
                        </a:spcBef>
                        <a:spcAft>
                          <a:spcPts val="0"/>
                        </a:spcAft>
                      </a:pPr>
                      <a:r>
                        <a:rPr lang="en-US" sz="800">
                          <a:effectLst/>
                        </a:rPr>
                        <a:t>Tujuan Riset</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342900" marR="0" lvl="0" indent="-342900" rtl="0">
                        <a:lnSpc>
                          <a:spcPct val="115000"/>
                        </a:lnSpc>
                        <a:spcBef>
                          <a:spcPts val="0"/>
                        </a:spcBef>
                        <a:spcAft>
                          <a:spcPts val="0"/>
                        </a:spcAft>
                        <a:buFont typeface="Arial" panose="020B0604020202020204" pitchFamily="34" charset="0"/>
                        <a:buChar char="●"/>
                      </a:pPr>
                      <a:r>
                        <a:rPr lang="en-US" sz="800" u="none" strike="noStrike">
                          <a:effectLst/>
                        </a:rPr>
                        <a:t>Memahami hambatan dan masalah yang mungkin dihadapi pengguna saat menggunakan.</a:t>
                      </a:r>
                    </a:p>
                    <a:p>
                      <a:pPr marL="342900" marR="0" lvl="0" indent="-342900">
                        <a:lnSpc>
                          <a:spcPct val="115000"/>
                        </a:lnSpc>
                        <a:spcBef>
                          <a:spcPts val="0"/>
                        </a:spcBef>
                        <a:spcAft>
                          <a:spcPts val="0"/>
                        </a:spcAft>
                        <a:buFont typeface="Arial" panose="020B0604020202020204" pitchFamily="34" charset="0"/>
                        <a:buChar char="●"/>
                      </a:pPr>
                      <a:r>
                        <a:rPr lang="en-US" sz="800" u="none" strike="noStrike">
                          <a:effectLst/>
                        </a:rPr>
                        <a:t>Meningkatkan desain dan fungsionalitas website sesuai dengan umpan balik pengguna.</a:t>
                      </a:r>
                    </a:p>
                    <a:p>
                      <a:pPr marL="342900" marR="0" lvl="0" indent="-342900">
                        <a:lnSpc>
                          <a:spcPct val="115000"/>
                        </a:lnSpc>
                        <a:spcBef>
                          <a:spcPts val="0"/>
                        </a:spcBef>
                        <a:spcAft>
                          <a:spcPts val="0"/>
                        </a:spcAft>
                        <a:buFont typeface="Arial" panose="020B0604020202020204" pitchFamily="34" charset="0"/>
                        <a:buChar char="●"/>
                      </a:pPr>
                      <a:r>
                        <a:rPr lang="en-US" sz="800" u="none" strike="noStrike">
                          <a:effectLst/>
                        </a:rPr>
                        <a:t>Meningkatkan retensi pengguna dan kepuasan pelanggan.</a:t>
                      </a:r>
                      <a:endParaRPr lang="en-US" sz="800" u="none" strike="noStrike">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1365192271"/>
                  </a:ext>
                </a:extLst>
              </a:tr>
              <a:tr h="376446">
                <a:tc>
                  <a:txBody>
                    <a:bodyPr/>
                    <a:lstStyle/>
                    <a:p>
                      <a:pPr marL="0" marR="0" algn="ctr">
                        <a:lnSpc>
                          <a:spcPct val="115000"/>
                        </a:lnSpc>
                        <a:spcBef>
                          <a:spcPts val="0"/>
                        </a:spcBef>
                        <a:spcAft>
                          <a:spcPts val="0"/>
                        </a:spcAft>
                      </a:pPr>
                      <a:r>
                        <a:rPr lang="en-US" sz="800">
                          <a:effectLst/>
                        </a:rPr>
                        <a:t>Pertanyaan Utama</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342900" marR="0" lvl="0" indent="-342900" rtl="0">
                        <a:lnSpc>
                          <a:spcPct val="115000"/>
                        </a:lnSpc>
                        <a:spcBef>
                          <a:spcPts val="0"/>
                        </a:spcBef>
                        <a:spcAft>
                          <a:spcPts val="0"/>
                        </a:spcAft>
                        <a:buFont typeface="Arial" panose="020B0604020202020204" pitchFamily="34" charset="0"/>
                        <a:buChar char="●"/>
                      </a:pPr>
                      <a:r>
                        <a:rPr lang="en-US" sz="800" u="none" strike="noStrike">
                          <a:effectLst/>
                        </a:rPr>
                        <a:t>Bagaimana pengguna merasakan navigasi dan pencarian buku?</a:t>
                      </a:r>
                    </a:p>
                    <a:p>
                      <a:pPr marL="342900" marR="0" lvl="0" indent="-342900">
                        <a:lnSpc>
                          <a:spcPct val="115000"/>
                        </a:lnSpc>
                        <a:spcBef>
                          <a:spcPts val="0"/>
                        </a:spcBef>
                        <a:spcAft>
                          <a:spcPts val="0"/>
                        </a:spcAft>
                        <a:buFont typeface="Arial" panose="020B0604020202020204" pitchFamily="34" charset="0"/>
                        <a:buChar char="●"/>
                      </a:pPr>
                      <a:r>
                        <a:rPr lang="en-US" sz="800" u="none" strike="noStrike">
                          <a:effectLst/>
                        </a:rPr>
                        <a:t>Bagaimana pengguna merespons fitur interaktif seperti forum diskusi buku?</a:t>
                      </a:r>
                    </a:p>
                    <a:p>
                      <a:pPr marL="342900" marR="0" lvl="0" indent="-342900">
                        <a:lnSpc>
                          <a:spcPct val="115000"/>
                        </a:lnSpc>
                        <a:spcBef>
                          <a:spcPts val="0"/>
                        </a:spcBef>
                        <a:spcAft>
                          <a:spcPts val="0"/>
                        </a:spcAft>
                        <a:buFont typeface="Arial" panose="020B0604020202020204" pitchFamily="34" charset="0"/>
                        <a:buChar char="●"/>
                      </a:pPr>
                      <a:r>
                        <a:rPr lang="en-US" sz="800" u="none" strike="noStrike">
                          <a:effectLst/>
                        </a:rPr>
                        <a:t>Apa yang dapat kami perbaiki atau tingkatkan dalam desain dan antarmuka pengguna?</a:t>
                      </a:r>
                      <a:endParaRPr lang="en-US" sz="800" u="none" strike="noStrike">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1297420039"/>
                  </a:ext>
                </a:extLst>
              </a:tr>
              <a:tr h="356098">
                <a:tc>
                  <a:txBody>
                    <a:bodyPr/>
                    <a:lstStyle/>
                    <a:p>
                      <a:pPr marL="0" marR="0" algn="ctr">
                        <a:lnSpc>
                          <a:spcPct val="115000"/>
                        </a:lnSpc>
                        <a:spcBef>
                          <a:spcPts val="0"/>
                        </a:spcBef>
                        <a:spcAft>
                          <a:spcPts val="0"/>
                        </a:spcAft>
                      </a:pPr>
                      <a:r>
                        <a:rPr lang="en-US" sz="800">
                          <a:effectLst/>
                        </a:rPr>
                        <a:t>Key Performance Indicator</a:t>
                      </a:r>
                    </a:p>
                    <a:p>
                      <a:pPr marL="0" marR="0" algn="ctr">
                        <a:lnSpc>
                          <a:spcPct val="115000"/>
                        </a:lnSpc>
                        <a:spcBef>
                          <a:spcPts val="0"/>
                        </a:spcBef>
                        <a:spcAft>
                          <a:spcPts val="0"/>
                        </a:spcAft>
                      </a:pPr>
                      <a:r>
                        <a:rPr lang="en-US" sz="800">
                          <a:effectLst/>
                        </a:rPr>
                        <a:t>(KPI)</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342900" marR="0" lvl="0" indent="-342900" rtl="0">
                        <a:lnSpc>
                          <a:spcPct val="115000"/>
                        </a:lnSpc>
                        <a:spcBef>
                          <a:spcPts val="0"/>
                        </a:spcBef>
                        <a:spcAft>
                          <a:spcPts val="0"/>
                        </a:spcAft>
                        <a:buFont typeface="Arial" panose="020B0604020202020204" pitchFamily="34" charset="0"/>
                        <a:buChar char="●"/>
                      </a:pPr>
                      <a:r>
                        <a:rPr lang="en-US" sz="800" u="none" strike="noStrike" dirty="0">
                          <a:effectLst/>
                        </a:rPr>
                        <a:t>Tingkat </a:t>
                      </a:r>
                      <a:r>
                        <a:rPr lang="en-US" sz="800" u="none" strike="noStrike" dirty="0" err="1">
                          <a:effectLst/>
                        </a:rPr>
                        <a:t>keberhasilan</a:t>
                      </a:r>
                      <a:r>
                        <a:rPr lang="en-US" sz="800" u="none" strike="noStrike" dirty="0">
                          <a:effectLst/>
                        </a:rPr>
                        <a:t> </a:t>
                      </a:r>
                      <a:r>
                        <a:rPr lang="en-US" sz="800" u="none" strike="noStrike" dirty="0" err="1">
                          <a:effectLst/>
                        </a:rPr>
                        <a:t>menemukan</a:t>
                      </a:r>
                      <a:r>
                        <a:rPr lang="en-US" sz="800" u="none" strike="noStrike" dirty="0">
                          <a:effectLst/>
                        </a:rPr>
                        <a:t> </a:t>
                      </a:r>
                      <a:r>
                        <a:rPr lang="en-US" sz="800" u="none" strike="noStrike" dirty="0" err="1">
                          <a:effectLst/>
                        </a:rPr>
                        <a:t>buku</a:t>
                      </a:r>
                      <a:r>
                        <a:rPr lang="en-US" sz="800" u="none" strike="noStrike" dirty="0">
                          <a:effectLst/>
                        </a:rPr>
                        <a:t> yang </a:t>
                      </a:r>
                      <a:r>
                        <a:rPr lang="en-US" sz="800" u="none" strike="noStrike" dirty="0" err="1">
                          <a:effectLst/>
                        </a:rPr>
                        <a:t>dicari</a:t>
                      </a:r>
                      <a:r>
                        <a:rPr lang="en-US" sz="800" u="none" strike="noStrike" dirty="0">
                          <a:effectLst/>
                        </a:rPr>
                        <a:t> oleh </a:t>
                      </a:r>
                      <a:r>
                        <a:rPr lang="en-US" sz="800" u="none" strike="noStrike" dirty="0" err="1">
                          <a:effectLst/>
                        </a:rPr>
                        <a:t>pengguna</a:t>
                      </a:r>
                      <a:r>
                        <a:rPr lang="en-US" sz="800" u="none" strike="noStrike" dirty="0">
                          <a:effectLst/>
                        </a:rPr>
                        <a:t>.</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a:effectLst/>
                        </a:rPr>
                        <a:t>Waktu yang </a:t>
                      </a:r>
                      <a:r>
                        <a:rPr lang="en-US" sz="800" u="none" strike="noStrike" dirty="0" err="1">
                          <a:effectLst/>
                        </a:rPr>
                        <a:t>dihabiskan</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dalam</a:t>
                      </a:r>
                      <a:r>
                        <a:rPr lang="en-US" sz="800" u="none" strike="noStrike" dirty="0">
                          <a:effectLst/>
                        </a:rPr>
                        <a:t> </a:t>
                      </a:r>
                      <a:r>
                        <a:rPr lang="en-US" sz="800" u="none" strike="noStrike" dirty="0" err="1">
                          <a:effectLst/>
                        </a:rPr>
                        <a:t>berinteraksi</a:t>
                      </a:r>
                      <a:r>
                        <a:rPr lang="en-US" sz="800" u="none" strike="noStrike" dirty="0">
                          <a:effectLst/>
                        </a:rPr>
                        <a:t> </a:t>
                      </a:r>
                      <a:r>
                        <a:rPr lang="en-US" sz="800" u="none" strike="noStrike" dirty="0" err="1">
                          <a:effectLst/>
                        </a:rPr>
                        <a:t>dengan</a:t>
                      </a:r>
                      <a:r>
                        <a:rPr lang="en-US" sz="800" u="none" strike="noStrike" dirty="0">
                          <a:effectLst/>
                        </a:rPr>
                        <a:t> forum </a:t>
                      </a:r>
                      <a:r>
                        <a:rPr lang="en-US" sz="800" u="none" strike="noStrike" dirty="0" err="1">
                          <a:effectLst/>
                        </a:rPr>
                        <a:t>diskusi</a:t>
                      </a:r>
                      <a:r>
                        <a:rPr lang="en-US" sz="800" u="none" strike="noStrike" dirty="0">
                          <a:effectLst/>
                        </a:rPr>
                        <a:t> </a:t>
                      </a:r>
                      <a:r>
                        <a:rPr lang="en-US" sz="800" u="none" strike="noStrike" dirty="0" err="1">
                          <a:effectLst/>
                        </a:rPr>
                        <a:t>buku</a:t>
                      </a:r>
                      <a:r>
                        <a:rPr lang="en-US" sz="800" u="none" strike="noStrike" dirty="0">
                          <a:effectLst/>
                        </a:rPr>
                        <a:t>.</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Perubahan</a:t>
                      </a:r>
                      <a:r>
                        <a:rPr lang="en-US" sz="800" u="none" strike="noStrike" dirty="0">
                          <a:effectLst/>
                        </a:rPr>
                        <a:t> </a:t>
                      </a:r>
                      <a:r>
                        <a:rPr lang="en-US" sz="800" u="none" strike="noStrike" dirty="0" err="1">
                          <a:effectLst/>
                        </a:rPr>
                        <a:t>dalam</a:t>
                      </a:r>
                      <a:r>
                        <a:rPr lang="en-US" sz="800" u="none" strike="noStrike" dirty="0">
                          <a:effectLst/>
                        </a:rPr>
                        <a:t> </a:t>
                      </a:r>
                      <a:r>
                        <a:rPr lang="en-US" sz="800" u="none" strike="noStrike" dirty="0" err="1">
                          <a:effectLst/>
                        </a:rPr>
                        <a:t>angka</a:t>
                      </a:r>
                      <a:r>
                        <a:rPr lang="en-US" sz="800" u="none" strike="noStrike" dirty="0">
                          <a:effectLst/>
                        </a:rPr>
                        <a:t> </a:t>
                      </a:r>
                      <a:r>
                        <a:rPr lang="en-US" sz="800" u="none" strike="noStrike" dirty="0" err="1">
                          <a:effectLst/>
                        </a:rPr>
                        <a:t>retensi</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setelah</a:t>
                      </a:r>
                      <a:r>
                        <a:rPr lang="en-US" sz="800" u="none" strike="noStrike" dirty="0">
                          <a:effectLst/>
                        </a:rPr>
                        <a:t> </a:t>
                      </a:r>
                      <a:r>
                        <a:rPr lang="en-US" sz="800" u="none" strike="noStrike" dirty="0" err="1">
                          <a:effectLst/>
                        </a:rPr>
                        <a:t>implementasi</a:t>
                      </a:r>
                      <a:r>
                        <a:rPr lang="en-US" sz="800" u="none" strike="noStrike" dirty="0">
                          <a:effectLst/>
                        </a:rPr>
                        <a:t> </a:t>
                      </a:r>
                      <a:r>
                        <a:rPr lang="en-US" sz="800" u="none" strike="noStrike" dirty="0" err="1">
                          <a:effectLst/>
                        </a:rPr>
                        <a:t>perubahan</a:t>
                      </a:r>
                      <a:r>
                        <a:rPr lang="en-US" sz="800" u="none" strike="noStrike" dirty="0">
                          <a:effectLst/>
                        </a:rPr>
                        <a:t> </a:t>
                      </a:r>
                      <a:r>
                        <a:rPr lang="en-US" sz="800" u="none" strike="noStrike" dirty="0" err="1">
                          <a:effectLst/>
                        </a:rPr>
                        <a:t>desain</a:t>
                      </a:r>
                      <a:r>
                        <a:rPr lang="en-US" sz="800" u="none" strike="noStrike" dirty="0">
                          <a:effectLst/>
                        </a:rPr>
                        <a:t>.</a:t>
                      </a:r>
                      <a:endParaRPr lang="en-US" sz="800" u="none" strike="noStrike" dirty="0">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4189002842"/>
                  </a:ext>
                </a:extLst>
              </a:tr>
              <a:tr h="521305">
                <a:tc>
                  <a:txBody>
                    <a:bodyPr/>
                    <a:lstStyle/>
                    <a:p>
                      <a:pPr marL="0" marR="0" algn="ctr">
                        <a:lnSpc>
                          <a:spcPct val="115000"/>
                        </a:lnSpc>
                        <a:spcBef>
                          <a:spcPts val="0"/>
                        </a:spcBef>
                        <a:spcAft>
                          <a:spcPts val="0"/>
                        </a:spcAft>
                      </a:pPr>
                      <a:r>
                        <a:rPr lang="en-US" sz="800">
                          <a:effectLst/>
                        </a:rPr>
                        <a:t>Metodologi</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342900" marR="0" lvl="0" indent="-342900" rtl="0">
                        <a:lnSpc>
                          <a:spcPct val="115000"/>
                        </a:lnSpc>
                        <a:spcBef>
                          <a:spcPts val="0"/>
                        </a:spcBef>
                        <a:spcAft>
                          <a:spcPts val="0"/>
                        </a:spcAft>
                        <a:buFont typeface="Arial" panose="020B0604020202020204" pitchFamily="34" charset="0"/>
                        <a:buChar char="●"/>
                      </a:pPr>
                      <a:r>
                        <a:rPr lang="en-US" sz="800" u="none" strike="noStrike" dirty="0">
                          <a:effectLst/>
                        </a:rPr>
                        <a:t>Unmoderated usability study</a:t>
                      </a:r>
                    </a:p>
                    <a:p>
                      <a:pPr marL="342900" marR="0" lvl="0" indent="-342900" rtl="0">
                        <a:lnSpc>
                          <a:spcPct val="115000"/>
                        </a:lnSpc>
                        <a:spcBef>
                          <a:spcPts val="0"/>
                        </a:spcBef>
                        <a:spcAft>
                          <a:spcPts val="0"/>
                        </a:spcAft>
                        <a:buFont typeface="Arial" panose="020B0604020202020204" pitchFamily="34" charset="0"/>
                        <a:buChar char="●"/>
                      </a:pPr>
                      <a:r>
                        <a:rPr lang="en-US" sz="800" u="none" strike="noStrike" dirty="0">
                          <a:effectLst/>
                          <a:latin typeface="Arial" panose="020B0604020202020204" pitchFamily="34" charset="0"/>
                          <a:ea typeface="Arial" panose="020B0604020202020204" pitchFamily="34" charset="0"/>
                        </a:rPr>
                        <a:t>Waktu 25-30 September 2023</a:t>
                      </a:r>
                    </a:p>
                    <a:p>
                      <a:pPr marL="342900" marR="0" lvl="0" indent="-342900" rtl="0">
                        <a:lnSpc>
                          <a:spcPct val="115000"/>
                        </a:lnSpc>
                        <a:spcBef>
                          <a:spcPts val="0"/>
                        </a:spcBef>
                        <a:spcAft>
                          <a:spcPts val="0"/>
                        </a:spcAft>
                        <a:buFont typeface="Arial" panose="020B0604020202020204" pitchFamily="34" charset="0"/>
                        <a:buChar char="●"/>
                      </a:pPr>
                      <a:r>
                        <a:rPr lang="en-US" sz="800" u="none" strike="noStrike" dirty="0" err="1">
                          <a:effectLst/>
                          <a:latin typeface="Arial" panose="020B0604020202020204" pitchFamily="34" charset="0"/>
                          <a:ea typeface="Arial" panose="020B0604020202020204" pitchFamily="34" charset="0"/>
                        </a:rPr>
                        <a:t>Tempat</a:t>
                      </a:r>
                      <a:r>
                        <a:rPr lang="en-US" sz="800" u="none" strike="noStrike" dirty="0">
                          <a:effectLst/>
                          <a:latin typeface="Arial" panose="020B0604020202020204" pitchFamily="34" charset="0"/>
                          <a:ea typeface="Arial" panose="020B0604020202020204" pitchFamily="34" charset="0"/>
                        </a:rPr>
                        <a:t>: Online</a:t>
                      </a:r>
                    </a:p>
                  </a:txBody>
                  <a:tcPr marL="22609" marR="22609" marT="22609" marB="22609" anchor="ctr"/>
                </a:tc>
                <a:extLst>
                  <a:ext uri="{0D108BD9-81ED-4DB2-BD59-A6C34878D82A}">
                    <a16:rowId xmlns:a16="http://schemas.microsoft.com/office/drawing/2014/main" val="846280483"/>
                  </a:ext>
                </a:extLst>
              </a:tr>
              <a:tr h="373055">
                <a:tc>
                  <a:txBody>
                    <a:bodyPr/>
                    <a:lstStyle/>
                    <a:p>
                      <a:pPr marL="0" marR="0" algn="ctr">
                        <a:lnSpc>
                          <a:spcPct val="115000"/>
                        </a:lnSpc>
                        <a:spcBef>
                          <a:spcPts val="0"/>
                        </a:spcBef>
                        <a:spcAft>
                          <a:spcPts val="0"/>
                        </a:spcAft>
                      </a:pPr>
                      <a:r>
                        <a:rPr lang="en-US" sz="800">
                          <a:effectLst/>
                        </a:rPr>
                        <a:t>Partisipan</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342900" marR="0" lvl="0" indent="-342900" rtl="0">
                        <a:lnSpc>
                          <a:spcPct val="115000"/>
                        </a:lnSpc>
                        <a:spcBef>
                          <a:spcPts val="0"/>
                        </a:spcBef>
                        <a:spcAft>
                          <a:spcPts val="0"/>
                        </a:spcAft>
                        <a:buFont typeface="Arial" panose="020B0604020202020204" pitchFamily="34" charset="0"/>
                        <a:buChar char="●"/>
                      </a:pPr>
                      <a:r>
                        <a:rPr lang="en-US" sz="800" u="none" strike="noStrike" dirty="0">
                          <a:effectLst/>
                        </a:rPr>
                        <a:t>Kami </a:t>
                      </a:r>
                      <a:r>
                        <a:rPr lang="en-US" sz="800" u="none" strike="noStrike" dirty="0" err="1">
                          <a:effectLst/>
                        </a:rPr>
                        <a:t>akan</a:t>
                      </a:r>
                      <a:r>
                        <a:rPr lang="en-US" sz="800" u="none" strike="noStrike" dirty="0">
                          <a:effectLst/>
                        </a:rPr>
                        <a:t> </a:t>
                      </a:r>
                      <a:r>
                        <a:rPr lang="en-US" sz="800" u="none" strike="noStrike" dirty="0" err="1">
                          <a:effectLst/>
                        </a:rPr>
                        <a:t>melibatkan</a:t>
                      </a:r>
                      <a:r>
                        <a:rPr lang="en-US" sz="800" u="none" strike="noStrike" dirty="0">
                          <a:effectLst/>
                        </a:rPr>
                        <a:t> 10 </a:t>
                      </a:r>
                      <a:r>
                        <a:rPr lang="en-US" sz="800" u="none" strike="noStrike" dirty="0" err="1">
                          <a:effectLst/>
                        </a:rPr>
                        <a:t>pengguna</a:t>
                      </a:r>
                      <a:r>
                        <a:rPr lang="en-US" sz="800" u="none" strike="noStrike" dirty="0">
                          <a:effectLst/>
                        </a:rPr>
                        <a:t> </a:t>
                      </a:r>
                      <a:r>
                        <a:rPr lang="en-US" sz="800" u="none" strike="noStrike" dirty="0" err="1">
                          <a:effectLst/>
                        </a:rPr>
                        <a:t>aktif</a:t>
                      </a:r>
                      <a:r>
                        <a:rPr lang="en-US" sz="800" u="none" strike="noStrike" dirty="0">
                          <a:effectLst/>
                        </a:rPr>
                        <a:t>, </a:t>
                      </a:r>
                      <a:r>
                        <a:rPr lang="en-US" sz="800" u="none" strike="noStrike" dirty="0" err="1">
                          <a:effectLst/>
                        </a:rPr>
                        <a:t>termasuk</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berpengalaman</a:t>
                      </a:r>
                      <a:r>
                        <a:rPr lang="en-US" sz="800" u="none" strike="noStrike" dirty="0">
                          <a:effectLst/>
                        </a:rPr>
                        <a:t> dan </a:t>
                      </a:r>
                      <a:r>
                        <a:rPr lang="en-US" sz="800" u="none" strike="noStrike" dirty="0" err="1">
                          <a:effectLst/>
                        </a:rPr>
                        <a:t>pemula</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mencakup</a:t>
                      </a:r>
                      <a:r>
                        <a:rPr lang="en-US" sz="800" u="none" strike="noStrike" dirty="0">
                          <a:effectLst/>
                        </a:rPr>
                        <a:t> </a:t>
                      </a:r>
                      <a:r>
                        <a:rPr lang="en-US" sz="800" u="none" strike="noStrike" dirty="0" err="1">
                          <a:effectLst/>
                        </a:rPr>
                        <a:t>berbagai</a:t>
                      </a:r>
                      <a:r>
                        <a:rPr lang="en-US" sz="800" u="none" strike="noStrike" dirty="0">
                          <a:effectLst/>
                        </a:rPr>
                        <a:t> </a:t>
                      </a:r>
                      <a:r>
                        <a:rPr lang="en-US" sz="800" u="none" strike="noStrike" dirty="0" err="1">
                          <a:effectLst/>
                        </a:rPr>
                        <a:t>perspektif</a:t>
                      </a:r>
                      <a:r>
                        <a:rPr lang="en-US" sz="800" u="none" strike="noStrike" dirty="0">
                          <a:effectLst/>
                        </a:rPr>
                        <a:t>.</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Partisipan</a:t>
                      </a:r>
                      <a:r>
                        <a:rPr lang="en-US" sz="800" u="none" strike="noStrike" dirty="0">
                          <a:effectLst/>
                        </a:rPr>
                        <a:t> </a:t>
                      </a:r>
                      <a:r>
                        <a:rPr lang="en-US" sz="800" u="none" strike="noStrike" dirty="0" err="1">
                          <a:effectLst/>
                        </a:rPr>
                        <a:t>akan</a:t>
                      </a:r>
                      <a:r>
                        <a:rPr lang="en-US" sz="800" u="none" strike="noStrike" dirty="0">
                          <a:effectLst/>
                        </a:rPr>
                        <a:t> </a:t>
                      </a:r>
                      <a:r>
                        <a:rPr lang="en-US" sz="800" u="none" strike="noStrike" dirty="0" err="1">
                          <a:effectLst/>
                        </a:rPr>
                        <a:t>dipilih</a:t>
                      </a:r>
                      <a:r>
                        <a:rPr lang="en-US" sz="800" u="none" strike="noStrike" dirty="0">
                          <a:effectLst/>
                        </a:rPr>
                        <a:t> </a:t>
                      </a:r>
                      <a:r>
                        <a:rPr lang="en-US" sz="800" u="none" strike="noStrike" dirty="0" err="1">
                          <a:effectLst/>
                        </a:rPr>
                        <a:t>secara</a:t>
                      </a:r>
                      <a:r>
                        <a:rPr lang="en-US" sz="800" u="none" strike="noStrike" dirty="0">
                          <a:effectLst/>
                        </a:rPr>
                        <a:t> </a:t>
                      </a:r>
                      <a:r>
                        <a:rPr lang="en-US" sz="800" u="none" strike="noStrike" dirty="0" err="1">
                          <a:effectLst/>
                        </a:rPr>
                        <a:t>acak</a:t>
                      </a:r>
                      <a:r>
                        <a:rPr lang="en-US" sz="800" u="none" strike="noStrike" dirty="0">
                          <a:effectLst/>
                        </a:rPr>
                        <a:t> </a:t>
                      </a:r>
                      <a:r>
                        <a:rPr lang="en-US" sz="800" u="none" strike="noStrike" dirty="0" err="1">
                          <a:effectLst/>
                        </a:rPr>
                        <a:t>dari</a:t>
                      </a:r>
                      <a:r>
                        <a:rPr lang="en-US" sz="800" u="none" strike="noStrike" dirty="0">
                          <a:effectLst/>
                        </a:rPr>
                        <a:t> </a:t>
                      </a:r>
                      <a:r>
                        <a:rPr lang="en-US" sz="800" u="none" strike="noStrike" dirty="0" err="1">
                          <a:effectLst/>
                        </a:rPr>
                        <a:t>pengguna</a:t>
                      </a:r>
                      <a:r>
                        <a:rPr lang="en-US" sz="800" u="none" strike="noStrike" dirty="0">
                          <a:effectLst/>
                        </a:rPr>
                        <a:t> yang </a:t>
                      </a:r>
                      <a:r>
                        <a:rPr lang="en-US" sz="800" u="none" strike="noStrike" dirty="0" err="1">
                          <a:effectLst/>
                        </a:rPr>
                        <a:t>telah</a:t>
                      </a:r>
                      <a:r>
                        <a:rPr lang="en-US" sz="800" u="none" strike="noStrike" dirty="0">
                          <a:effectLst/>
                        </a:rPr>
                        <a:t> </a:t>
                      </a:r>
                      <a:r>
                        <a:rPr lang="en-US" sz="800" u="none" strike="noStrike" dirty="0" err="1">
                          <a:effectLst/>
                        </a:rPr>
                        <a:t>setuju</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berpartisipasi</a:t>
                      </a:r>
                      <a:r>
                        <a:rPr lang="en-US" sz="800" u="none" strike="noStrike" dirty="0">
                          <a:effectLst/>
                        </a:rPr>
                        <a:t> </a:t>
                      </a:r>
                      <a:r>
                        <a:rPr lang="en-US" sz="800" u="none" strike="noStrike" dirty="0" err="1">
                          <a:effectLst/>
                        </a:rPr>
                        <a:t>dalam</a:t>
                      </a:r>
                      <a:r>
                        <a:rPr lang="en-US" sz="800" u="none" strike="noStrike" dirty="0">
                          <a:effectLst/>
                        </a:rPr>
                        <a:t> </a:t>
                      </a:r>
                      <a:r>
                        <a:rPr lang="en-US" sz="800" u="none" strike="noStrike" dirty="0" err="1">
                          <a:effectLst/>
                        </a:rPr>
                        <a:t>penelitian</a:t>
                      </a:r>
                      <a:r>
                        <a:rPr lang="en-US" sz="800" u="none" strike="noStrike" dirty="0">
                          <a:effectLst/>
                        </a:rPr>
                        <a:t>.</a:t>
                      </a:r>
                      <a:endParaRPr lang="en-US" sz="800" u="none" strike="noStrike" dirty="0">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1153438902"/>
                  </a:ext>
                </a:extLst>
              </a:tr>
              <a:tr h="1001799">
                <a:tc>
                  <a:txBody>
                    <a:bodyPr/>
                    <a:lstStyle/>
                    <a:p>
                      <a:pPr marL="0" marR="0" algn="ctr">
                        <a:lnSpc>
                          <a:spcPct val="115000"/>
                        </a:lnSpc>
                        <a:spcBef>
                          <a:spcPts val="0"/>
                        </a:spcBef>
                        <a:spcAft>
                          <a:spcPts val="0"/>
                        </a:spcAft>
                      </a:pPr>
                      <a:r>
                        <a:rPr lang="en-US" sz="800">
                          <a:effectLst/>
                        </a:rPr>
                        <a:t>Skrip</a:t>
                      </a:r>
                      <a:endParaRPr lang="en-US" sz="800">
                        <a:effectLst/>
                        <a:latin typeface="Arial" panose="020B0604020202020204" pitchFamily="34" charset="0"/>
                        <a:ea typeface="Arial" panose="020B0604020202020204" pitchFamily="34" charset="0"/>
                      </a:endParaRPr>
                    </a:p>
                  </a:txBody>
                  <a:tcPr marL="22609" marR="22609" marT="22609" marB="22609" anchor="ctr"/>
                </a:tc>
                <a:tc>
                  <a:txBody>
                    <a:bodyPr/>
                    <a:lstStyle/>
                    <a:p>
                      <a:pPr marL="0" marR="0">
                        <a:lnSpc>
                          <a:spcPct val="115000"/>
                        </a:lnSpc>
                        <a:spcBef>
                          <a:spcPts val="0"/>
                        </a:spcBef>
                        <a:spcAft>
                          <a:spcPts val="0"/>
                        </a:spcAft>
                      </a:pPr>
                      <a:r>
                        <a:rPr lang="en-US" sz="800" dirty="0" err="1">
                          <a:effectLst/>
                        </a:rPr>
                        <a:t>Sesi</a:t>
                      </a:r>
                      <a:r>
                        <a:rPr lang="en-US" sz="800" dirty="0">
                          <a:effectLst/>
                        </a:rPr>
                        <a:t> 1: </a:t>
                      </a:r>
                      <a:r>
                        <a:rPr lang="en-US" sz="800" dirty="0" err="1">
                          <a:effectLst/>
                        </a:rPr>
                        <a:t>Pengenalan</a:t>
                      </a:r>
                      <a:endParaRPr lang="en-US" sz="800" dirty="0">
                        <a:effectLst/>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Penjelasan</a:t>
                      </a:r>
                      <a:r>
                        <a:rPr lang="en-US" sz="800" u="none" strike="noStrike" dirty="0">
                          <a:effectLst/>
                        </a:rPr>
                        <a:t> </a:t>
                      </a:r>
                      <a:r>
                        <a:rPr lang="en-US" sz="800" u="none" strike="noStrike" dirty="0" err="1">
                          <a:effectLst/>
                        </a:rPr>
                        <a:t>tujuan</a:t>
                      </a:r>
                      <a:r>
                        <a:rPr lang="en-US" sz="800" u="none" strike="noStrike" dirty="0">
                          <a:effectLst/>
                        </a:rPr>
                        <a:t> </a:t>
                      </a:r>
                      <a:r>
                        <a:rPr lang="en-US" sz="800" u="none" strike="noStrike" dirty="0" err="1">
                          <a:effectLst/>
                        </a:rPr>
                        <a:t>penelitian</a:t>
                      </a:r>
                      <a:r>
                        <a:rPr lang="en-US" sz="800" u="none" strike="noStrike" dirty="0">
                          <a:effectLst/>
                        </a:rPr>
                        <a:t> dan </a:t>
                      </a:r>
                      <a:r>
                        <a:rPr lang="en-US" sz="800" u="none" strike="noStrike" dirty="0" err="1">
                          <a:effectLst/>
                        </a:rPr>
                        <a:t>persetujuan</a:t>
                      </a:r>
                      <a:r>
                        <a:rPr lang="en-US" sz="800" u="none" strike="noStrike" dirty="0">
                          <a:effectLst/>
                        </a:rPr>
                        <a:t> </a:t>
                      </a:r>
                      <a:r>
                        <a:rPr lang="en-US" sz="800" u="none" strike="noStrike" dirty="0" err="1">
                          <a:effectLst/>
                        </a:rPr>
                        <a:t>partisipasi</a:t>
                      </a:r>
                      <a:r>
                        <a:rPr lang="en-US" sz="800" u="none" strike="noStrike" dirty="0">
                          <a:effectLst/>
                        </a:rPr>
                        <a:t>.</a:t>
                      </a:r>
                    </a:p>
                    <a:p>
                      <a:pPr marL="0" marR="0">
                        <a:lnSpc>
                          <a:spcPct val="115000"/>
                        </a:lnSpc>
                        <a:spcBef>
                          <a:spcPts val="0"/>
                        </a:spcBef>
                        <a:spcAft>
                          <a:spcPts val="0"/>
                        </a:spcAft>
                      </a:pPr>
                      <a:r>
                        <a:rPr lang="en-US" sz="800" dirty="0" err="1">
                          <a:effectLst/>
                        </a:rPr>
                        <a:t>Sesi</a:t>
                      </a:r>
                      <a:r>
                        <a:rPr lang="en-US" sz="800" dirty="0">
                          <a:effectLst/>
                        </a:rPr>
                        <a:t> 2: </a:t>
                      </a:r>
                      <a:r>
                        <a:rPr lang="en-US" sz="800" dirty="0" err="1">
                          <a:effectLst/>
                        </a:rPr>
                        <a:t>Tugas</a:t>
                      </a:r>
                      <a:r>
                        <a:rPr lang="en-US" sz="800" dirty="0">
                          <a:effectLst/>
                        </a:rPr>
                        <a:t> </a:t>
                      </a:r>
                      <a:r>
                        <a:rPr lang="en-US" sz="800" dirty="0" err="1">
                          <a:effectLst/>
                        </a:rPr>
                        <a:t>Navigasi</a:t>
                      </a:r>
                      <a:endParaRPr lang="en-US" sz="800" dirty="0">
                        <a:effectLst/>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Meminta</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mencari</a:t>
                      </a:r>
                      <a:r>
                        <a:rPr lang="en-US" sz="800" u="none" strike="noStrike" dirty="0">
                          <a:effectLst/>
                        </a:rPr>
                        <a:t> </a:t>
                      </a:r>
                      <a:r>
                        <a:rPr lang="en-US" sz="800" u="none" strike="noStrike" dirty="0" err="1">
                          <a:effectLst/>
                        </a:rPr>
                        <a:t>buku</a:t>
                      </a:r>
                      <a:r>
                        <a:rPr lang="en-US" sz="800" u="none" strike="noStrike" dirty="0">
                          <a:effectLst/>
                        </a:rPr>
                        <a:t> </a:t>
                      </a:r>
                      <a:r>
                        <a:rPr lang="en-US" sz="800" u="none" strike="noStrike" dirty="0" err="1">
                          <a:effectLst/>
                        </a:rPr>
                        <a:t>tertentu</a:t>
                      </a:r>
                      <a:r>
                        <a:rPr lang="en-US" sz="800" u="none" strike="noStrike" dirty="0">
                          <a:effectLst/>
                        </a:rPr>
                        <a:t> </a:t>
                      </a:r>
                      <a:r>
                        <a:rPr lang="en-US" sz="800" u="none" strike="noStrike" dirty="0" err="1">
                          <a:effectLst/>
                        </a:rPr>
                        <a:t>menggunakan</a:t>
                      </a:r>
                      <a:r>
                        <a:rPr lang="en-US" sz="800" u="none" strike="noStrike" dirty="0">
                          <a:effectLst/>
                        </a:rPr>
                        <a:t> </a:t>
                      </a:r>
                      <a:r>
                        <a:rPr lang="en-US" sz="800" u="none" strike="noStrike" dirty="0" err="1">
                          <a:effectLst/>
                        </a:rPr>
                        <a:t>fitur</a:t>
                      </a:r>
                      <a:r>
                        <a:rPr lang="en-US" sz="800" u="none" strike="noStrike" dirty="0">
                          <a:effectLst/>
                        </a:rPr>
                        <a:t> </a:t>
                      </a:r>
                      <a:r>
                        <a:rPr lang="en-US" sz="800" u="none" strike="noStrike" dirty="0" err="1">
                          <a:effectLst/>
                        </a:rPr>
                        <a:t>pencarian</a:t>
                      </a:r>
                      <a:r>
                        <a:rPr lang="en-US" sz="800" u="none" strike="noStrike" dirty="0">
                          <a:effectLst/>
                        </a:rPr>
                        <a:t>.</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Meminta</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menemukan</a:t>
                      </a:r>
                      <a:r>
                        <a:rPr lang="en-US" sz="800" u="none" strike="noStrike" dirty="0">
                          <a:effectLst/>
                        </a:rPr>
                        <a:t> </a:t>
                      </a:r>
                      <a:r>
                        <a:rPr lang="en-US" sz="800" u="none" strike="noStrike" dirty="0" err="1">
                          <a:effectLst/>
                        </a:rPr>
                        <a:t>buku</a:t>
                      </a:r>
                      <a:r>
                        <a:rPr lang="en-US" sz="800" u="none" strike="noStrike" dirty="0">
                          <a:effectLst/>
                        </a:rPr>
                        <a:t> </a:t>
                      </a:r>
                      <a:r>
                        <a:rPr lang="en-US" sz="800" u="none" strike="noStrike" dirty="0" err="1">
                          <a:effectLst/>
                        </a:rPr>
                        <a:t>dalam</a:t>
                      </a:r>
                      <a:r>
                        <a:rPr lang="en-US" sz="800" u="none" strike="noStrike" dirty="0">
                          <a:effectLst/>
                        </a:rPr>
                        <a:t> </a:t>
                      </a:r>
                      <a:r>
                        <a:rPr lang="en-US" sz="800" u="none" strike="noStrike" dirty="0" err="1">
                          <a:effectLst/>
                        </a:rPr>
                        <a:t>kategori</a:t>
                      </a:r>
                      <a:r>
                        <a:rPr lang="en-US" sz="800" u="none" strike="noStrike" dirty="0">
                          <a:effectLst/>
                        </a:rPr>
                        <a:t> </a:t>
                      </a:r>
                      <a:r>
                        <a:rPr lang="en-US" sz="800" u="none" strike="noStrike" dirty="0" err="1">
                          <a:effectLst/>
                        </a:rPr>
                        <a:t>tertentu</a:t>
                      </a:r>
                      <a:r>
                        <a:rPr lang="en-US" sz="800" u="none" strike="noStrike" dirty="0">
                          <a:effectLst/>
                        </a:rPr>
                        <a:t>.</a:t>
                      </a:r>
                    </a:p>
                    <a:p>
                      <a:pPr marL="0" marR="0">
                        <a:lnSpc>
                          <a:spcPct val="115000"/>
                        </a:lnSpc>
                        <a:spcBef>
                          <a:spcPts val="0"/>
                        </a:spcBef>
                        <a:spcAft>
                          <a:spcPts val="0"/>
                        </a:spcAft>
                      </a:pPr>
                      <a:r>
                        <a:rPr lang="en-US" sz="800" dirty="0" err="1">
                          <a:effectLst/>
                        </a:rPr>
                        <a:t>Sesi</a:t>
                      </a:r>
                      <a:r>
                        <a:rPr lang="en-US" sz="800" dirty="0">
                          <a:effectLst/>
                        </a:rPr>
                        <a:t> 3: </a:t>
                      </a:r>
                      <a:r>
                        <a:rPr lang="en-US" sz="800" dirty="0" err="1">
                          <a:effectLst/>
                        </a:rPr>
                        <a:t>Interaksi</a:t>
                      </a:r>
                      <a:r>
                        <a:rPr lang="en-US" sz="800" dirty="0">
                          <a:effectLst/>
                        </a:rPr>
                        <a:t> </a:t>
                      </a:r>
                      <a:r>
                        <a:rPr lang="en-US" sz="800" dirty="0" err="1">
                          <a:effectLst/>
                        </a:rPr>
                        <a:t>dengan</a:t>
                      </a:r>
                      <a:r>
                        <a:rPr lang="en-US" sz="800" dirty="0">
                          <a:effectLst/>
                        </a:rPr>
                        <a:t> Forum</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Meminta</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berpartisipasi</a:t>
                      </a:r>
                      <a:r>
                        <a:rPr lang="en-US" sz="800" u="none" strike="noStrike" dirty="0">
                          <a:effectLst/>
                        </a:rPr>
                        <a:t> </a:t>
                      </a:r>
                      <a:r>
                        <a:rPr lang="en-US" sz="800" u="none" strike="noStrike" dirty="0" err="1">
                          <a:effectLst/>
                        </a:rPr>
                        <a:t>dalam</a:t>
                      </a:r>
                      <a:r>
                        <a:rPr lang="en-US" sz="800" u="none" strike="noStrike" dirty="0">
                          <a:effectLst/>
                        </a:rPr>
                        <a:t> </a:t>
                      </a:r>
                      <a:r>
                        <a:rPr lang="en-US" sz="800" u="none" strike="noStrike" dirty="0" err="1">
                          <a:effectLst/>
                        </a:rPr>
                        <a:t>diskusi</a:t>
                      </a:r>
                      <a:r>
                        <a:rPr lang="en-US" sz="800" u="none" strike="noStrike" dirty="0">
                          <a:effectLst/>
                        </a:rPr>
                        <a:t> </a:t>
                      </a:r>
                      <a:r>
                        <a:rPr lang="en-US" sz="800" u="none" strike="noStrike" dirty="0" err="1">
                          <a:effectLst/>
                        </a:rPr>
                        <a:t>buku</a:t>
                      </a:r>
                      <a:r>
                        <a:rPr lang="en-US" sz="800" u="none" strike="noStrike" dirty="0">
                          <a:effectLst/>
                        </a:rPr>
                        <a:t> yang </a:t>
                      </a:r>
                      <a:r>
                        <a:rPr lang="en-US" sz="800" u="none" strike="noStrike" dirty="0" err="1">
                          <a:effectLst/>
                        </a:rPr>
                        <a:t>sedang</a:t>
                      </a:r>
                      <a:r>
                        <a:rPr lang="en-US" sz="800" u="none" strike="noStrike" dirty="0">
                          <a:effectLst/>
                        </a:rPr>
                        <a:t> </a:t>
                      </a:r>
                      <a:r>
                        <a:rPr lang="en-US" sz="800" u="none" strike="noStrike" dirty="0" err="1">
                          <a:effectLst/>
                        </a:rPr>
                        <a:t>berlangsung</a:t>
                      </a:r>
                      <a:r>
                        <a:rPr lang="en-US" sz="800" u="none" strike="noStrike" dirty="0">
                          <a:effectLst/>
                        </a:rPr>
                        <a:t> di forum.</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Meminta</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membuat</a:t>
                      </a:r>
                      <a:r>
                        <a:rPr lang="en-US" sz="800" u="none" strike="noStrike" dirty="0">
                          <a:effectLst/>
                        </a:rPr>
                        <a:t> </a:t>
                      </a:r>
                      <a:r>
                        <a:rPr lang="en-US" sz="800" u="none" strike="noStrike" dirty="0" err="1">
                          <a:effectLst/>
                        </a:rPr>
                        <a:t>ulasan</a:t>
                      </a:r>
                      <a:r>
                        <a:rPr lang="en-US" sz="800" u="none" strike="noStrike" dirty="0">
                          <a:effectLst/>
                        </a:rPr>
                        <a:t> </a:t>
                      </a:r>
                      <a:r>
                        <a:rPr lang="en-US" sz="800" u="none" strike="noStrike" dirty="0" err="1">
                          <a:effectLst/>
                        </a:rPr>
                        <a:t>buku</a:t>
                      </a:r>
                      <a:r>
                        <a:rPr lang="en-US" sz="800" u="none" strike="noStrike" dirty="0">
                          <a:effectLst/>
                        </a:rPr>
                        <a:t>.</a:t>
                      </a:r>
                    </a:p>
                    <a:p>
                      <a:pPr marL="0" marR="0">
                        <a:lnSpc>
                          <a:spcPct val="115000"/>
                        </a:lnSpc>
                        <a:spcBef>
                          <a:spcPts val="0"/>
                        </a:spcBef>
                        <a:spcAft>
                          <a:spcPts val="0"/>
                        </a:spcAft>
                      </a:pPr>
                      <a:r>
                        <a:rPr lang="en-US" sz="800" dirty="0" err="1">
                          <a:effectLst/>
                        </a:rPr>
                        <a:t>Sesi</a:t>
                      </a:r>
                      <a:r>
                        <a:rPr lang="en-US" sz="800" dirty="0">
                          <a:effectLst/>
                        </a:rPr>
                        <a:t> 4: </a:t>
                      </a:r>
                      <a:r>
                        <a:rPr lang="en-US" sz="800" dirty="0" err="1">
                          <a:effectLst/>
                        </a:rPr>
                        <a:t>Wawancara</a:t>
                      </a:r>
                      <a:endParaRPr lang="en-US" sz="800" dirty="0">
                        <a:effectLst/>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Mengumpulkan</a:t>
                      </a:r>
                      <a:r>
                        <a:rPr lang="en-US" sz="800" u="none" strike="noStrike" dirty="0">
                          <a:effectLst/>
                        </a:rPr>
                        <a:t> </a:t>
                      </a:r>
                      <a:r>
                        <a:rPr lang="en-US" sz="800" u="none" strike="noStrike" dirty="0" err="1">
                          <a:effectLst/>
                        </a:rPr>
                        <a:t>umpan</a:t>
                      </a:r>
                      <a:r>
                        <a:rPr lang="en-US" sz="800" u="none" strike="noStrike" dirty="0">
                          <a:effectLst/>
                        </a:rPr>
                        <a:t> </a:t>
                      </a:r>
                      <a:r>
                        <a:rPr lang="en-US" sz="800" u="none" strike="noStrike" dirty="0" err="1">
                          <a:effectLst/>
                        </a:rPr>
                        <a:t>balik</a:t>
                      </a:r>
                      <a:r>
                        <a:rPr lang="en-US" sz="800" u="none" strike="noStrike" dirty="0">
                          <a:effectLst/>
                        </a:rPr>
                        <a:t> </a:t>
                      </a:r>
                      <a:r>
                        <a:rPr lang="en-US" sz="800" u="none" strike="noStrike" dirty="0" err="1">
                          <a:effectLst/>
                        </a:rPr>
                        <a:t>pengguna</a:t>
                      </a:r>
                      <a:r>
                        <a:rPr lang="en-US" sz="800" u="none" strike="noStrike" dirty="0">
                          <a:effectLst/>
                        </a:rPr>
                        <a:t> </a:t>
                      </a:r>
                      <a:r>
                        <a:rPr lang="en-US" sz="800" u="none" strike="noStrike" dirty="0" err="1">
                          <a:effectLst/>
                        </a:rPr>
                        <a:t>terhadap</a:t>
                      </a:r>
                      <a:r>
                        <a:rPr lang="en-US" sz="800" u="none" strike="noStrike" dirty="0">
                          <a:effectLst/>
                        </a:rPr>
                        <a:t> </a:t>
                      </a:r>
                      <a:r>
                        <a:rPr lang="en-US" sz="800" u="none" strike="noStrike" dirty="0" err="1">
                          <a:effectLst/>
                        </a:rPr>
                        <a:t>pengalaman</a:t>
                      </a:r>
                      <a:r>
                        <a:rPr lang="en-US" sz="800" u="none" strike="noStrike" dirty="0">
                          <a:effectLst/>
                        </a:rPr>
                        <a:t> </a:t>
                      </a:r>
                      <a:r>
                        <a:rPr lang="en-US" sz="800" u="none" strike="noStrike" dirty="0" err="1">
                          <a:effectLst/>
                        </a:rPr>
                        <a:t>mereka</a:t>
                      </a:r>
                      <a:r>
                        <a:rPr lang="en-US" sz="800" u="none" strike="noStrike" dirty="0">
                          <a:effectLst/>
                        </a:rPr>
                        <a:t>, </a:t>
                      </a:r>
                      <a:r>
                        <a:rPr lang="en-US" sz="800" u="none" strike="noStrike" dirty="0" err="1">
                          <a:effectLst/>
                        </a:rPr>
                        <a:t>serta</a:t>
                      </a:r>
                      <a:r>
                        <a:rPr lang="en-US" sz="800" u="none" strike="noStrike" dirty="0">
                          <a:effectLst/>
                        </a:rPr>
                        <a:t> saran </a:t>
                      </a:r>
                      <a:r>
                        <a:rPr lang="en-US" sz="800" u="none" strike="noStrike" dirty="0" err="1">
                          <a:effectLst/>
                        </a:rPr>
                        <a:t>perbaikan</a:t>
                      </a:r>
                      <a:r>
                        <a:rPr lang="en-US" sz="800" u="none" strike="noStrike" dirty="0">
                          <a:effectLst/>
                        </a:rPr>
                        <a:t>.</a:t>
                      </a:r>
                    </a:p>
                    <a:p>
                      <a:pPr marL="0" marR="0">
                        <a:lnSpc>
                          <a:spcPct val="115000"/>
                        </a:lnSpc>
                        <a:spcBef>
                          <a:spcPts val="0"/>
                        </a:spcBef>
                        <a:spcAft>
                          <a:spcPts val="0"/>
                        </a:spcAft>
                      </a:pPr>
                      <a:r>
                        <a:rPr lang="en-US" sz="800" dirty="0" err="1">
                          <a:effectLst/>
                        </a:rPr>
                        <a:t>Sesi</a:t>
                      </a:r>
                      <a:r>
                        <a:rPr lang="en-US" sz="800" dirty="0">
                          <a:effectLst/>
                        </a:rPr>
                        <a:t> 5: </a:t>
                      </a:r>
                      <a:r>
                        <a:rPr lang="en-US" sz="800" dirty="0" err="1">
                          <a:effectLst/>
                        </a:rPr>
                        <a:t>Pertanyaan</a:t>
                      </a:r>
                      <a:r>
                        <a:rPr lang="en-US" sz="800" dirty="0">
                          <a:effectLst/>
                        </a:rPr>
                        <a:t> Akhir</a:t>
                      </a:r>
                    </a:p>
                    <a:p>
                      <a:pPr marL="342900" marR="0" lvl="0" indent="-342900">
                        <a:lnSpc>
                          <a:spcPct val="115000"/>
                        </a:lnSpc>
                        <a:spcBef>
                          <a:spcPts val="0"/>
                        </a:spcBef>
                        <a:spcAft>
                          <a:spcPts val="0"/>
                        </a:spcAft>
                        <a:buFont typeface="Arial" panose="020B0604020202020204" pitchFamily="34" charset="0"/>
                        <a:buChar char="●"/>
                      </a:pPr>
                      <a:r>
                        <a:rPr lang="en-US" sz="800" u="none" strike="noStrike" dirty="0" err="1">
                          <a:effectLst/>
                        </a:rPr>
                        <a:t>Pertanyaan</a:t>
                      </a:r>
                      <a:r>
                        <a:rPr lang="en-US" sz="800" u="none" strike="noStrike" dirty="0">
                          <a:effectLst/>
                        </a:rPr>
                        <a:t> </a:t>
                      </a:r>
                      <a:r>
                        <a:rPr lang="en-US" sz="800" u="none" strike="noStrike" dirty="0" err="1">
                          <a:effectLst/>
                        </a:rPr>
                        <a:t>tambahan</a:t>
                      </a:r>
                      <a:r>
                        <a:rPr lang="en-US" sz="800" u="none" strike="noStrike" dirty="0">
                          <a:effectLst/>
                        </a:rPr>
                        <a:t> </a:t>
                      </a:r>
                      <a:r>
                        <a:rPr lang="en-US" sz="800" u="none" strike="noStrike" dirty="0" err="1">
                          <a:effectLst/>
                        </a:rPr>
                        <a:t>atau</a:t>
                      </a:r>
                      <a:r>
                        <a:rPr lang="en-US" sz="800" u="none" strike="noStrike" dirty="0">
                          <a:effectLst/>
                        </a:rPr>
                        <a:t> </a:t>
                      </a:r>
                      <a:r>
                        <a:rPr lang="en-US" sz="800" u="none" strike="noStrike" dirty="0" err="1">
                          <a:effectLst/>
                        </a:rPr>
                        <a:t>komentar</a:t>
                      </a:r>
                      <a:r>
                        <a:rPr lang="en-US" sz="800" u="none" strike="noStrike" dirty="0">
                          <a:effectLst/>
                        </a:rPr>
                        <a:t> </a:t>
                      </a:r>
                      <a:r>
                        <a:rPr lang="en-US" sz="800" u="none" strike="noStrike" dirty="0" err="1">
                          <a:effectLst/>
                        </a:rPr>
                        <a:t>dari</a:t>
                      </a:r>
                      <a:r>
                        <a:rPr lang="en-US" sz="800" u="none" strike="noStrike" dirty="0">
                          <a:effectLst/>
                        </a:rPr>
                        <a:t> </a:t>
                      </a:r>
                      <a:r>
                        <a:rPr lang="en-US" sz="800" u="none" strike="noStrike" dirty="0" err="1">
                          <a:effectLst/>
                        </a:rPr>
                        <a:t>pengguna</a:t>
                      </a:r>
                      <a:r>
                        <a:rPr lang="en-US" sz="800" u="none" strike="noStrike" dirty="0">
                          <a:effectLst/>
                        </a:rPr>
                        <a:t>.</a:t>
                      </a:r>
                      <a:endParaRPr lang="en-US" sz="800" u="none" strike="noStrike" dirty="0">
                        <a:effectLst/>
                        <a:latin typeface="Arial" panose="020B0604020202020204" pitchFamily="34" charset="0"/>
                        <a:ea typeface="Arial" panose="020B0604020202020204" pitchFamily="34" charset="0"/>
                      </a:endParaRPr>
                    </a:p>
                  </a:txBody>
                  <a:tcPr marL="22609" marR="22609" marT="22609" marB="22609" anchor="ctr"/>
                </a:tc>
                <a:extLst>
                  <a:ext uri="{0D108BD9-81ED-4DB2-BD59-A6C34878D82A}">
                    <a16:rowId xmlns:a16="http://schemas.microsoft.com/office/drawing/2014/main" val="1251869304"/>
                  </a:ext>
                </a:extLst>
              </a:tr>
            </a:tbl>
          </a:graphicData>
        </a:graphic>
      </p:graphicFrame>
      <p:sp>
        <p:nvSpPr>
          <p:cNvPr id="5" name="Rectangle 1">
            <a:extLst>
              <a:ext uri="{FF2B5EF4-FFF2-40B4-BE49-F238E27FC236}">
                <a16:creationId xmlns:a16="http://schemas.microsoft.com/office/drawing/2014/main" id="{F2056982-73ED-47CB-B466-D53AB346A781}"/>
              </a:ext>
            </a:extLst>
          </p:cNvPr>
          <p:cNvSpPr>
            <a:spLocks noChangeArrowheads="1"/>
          </p:cNvSpPr>
          <p:nvPr/>
        </p:nvSpPr>
        <p:spPr bwMode="auto">
          <a:xfrm>
            <a:off x="2418958" y="1089595"/>
            <a:ext cx="20020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317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56172"/>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Insight</a:t>
            </a:r>
          </a:p>
        </p:txBody>
      </p:sp>
      <p:sp>
        <p:nvSpPr>
          <p:cNvPr id="29" name="Google Shape;411;p71">
            <a:extLst>
              <a:ext uri="{FF2B5EF4-FFF2-40B4-BE49-F238E27FC236}">
                <a16:creationId xmlns:a16="http://schemas.microsoft.com/office/drawing/2014/main" id="{77666FC5-36CD-4DD9-A91A-C52FCDFA3CD9}"/>
              </a:ext>
            </a:extLst>
          </p:cNvPr>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30" name="Google Shape;412;p71">
            <a:extLst>
              <a:ext uri="{FF2B5EF4-FFF2-40B4-BE49-F238E27FC236}">
                <a16:creationId xmlns:a16="http://schemas.microsoft.com/office/drawing/2014/main" id="{5442AA91-F1B7-4A0D-957A-6DA900A81EAE}"/>
              </a:ext>
            </a:extLst>
          </p:cNvPr>
          <p:cNvSpPr/>
          <p:nvPr/>
        </p:nvSpPr>
        <p:spPr>
          <a:xfrm>
            <a:off x="456675" y="2422775"/>
            <a:ext cx="7949700" cy="2063700"/>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3;p71">
            <a:extLst>
              <a:ext uri="{FF2B5EF4-FFF2-40B4-BE49-F238E27FC236}">
                <a16:creationId xmlns:a16="http://schemas.microsoft.com/office/drawing/2014/main" id="{E4205B62-4C88-45CC-A858-8CAFCABE03C0}"/>
              </a:ext>
            </a:extLst>
          </p:cNvPr>
          <p:cNvSpPr txBox="1"/>
          <p:nvPr/>
        </p:nvSpPr>
        <p:spPr>
          <a:xfrm>
            <a:off x="963300" y="2568500"/>
            <a:ext cx="72342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Banyak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melaporkan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masalah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dalam</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menavigasi</a:t>
            </a:r>
            <a:r>
              <a:rPr lang="en-US" dirty="0">
                <a:solidFill>
                  <a:srgbClr val="5F6368"/>
                </a:solidFill>
                <a:latin typeface="Open Sans"/>
                <a:ea typeface="Open Sans"/>
                <a:cs typeface="Open Sans"/>
                <a:sym typeface="Open Sans"/>
              </a:rPr>
              <a:t> platform, </a:t>
            </a:r>
            <a:r>
              <a:rPr lang="en-US" dirty="0" err="1">
                <a:solidFill>
                  <a:srgbClr val="5F6368"/>
                </a:solidFill>
                <a:latin typeface="Open Sans"/>
                <a:ea typeface="Open Sans"/>
                <a:cs typeface="Open Sans"/>
                <a:sym typeface="Open Sans"/>
              </a:rPr>
              <a:t>terutama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saat</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mencari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tertentu</a:t>
            </a:r>
            <a:r>
              <a:rPr lang="en-US" dirty="0">
                <a:solidFill>
                  <a:srgbClr val="5F6368"/>
                </a:solidFill>
                <a:latin typeface="Open Sans"/>
                <a:ea typeface="Open Sans"/>
                <a:cs typeface="Open Sans"/>
                <a:sym typeface="Open Sans"/>
              </a:rPr>
              <a:t>. </a:t>
            </a:r>
            <a:endParaRPr dirty="0">
              <a:solidFill>
                <a:srgbClr val="5F6368"/>
              </a:solidFill>
              <a:latin typeface="Open Sans"/>
              <a:ea typeface="Open Sans"/>
              <a:cs typeface="Open Sans"/>
              <a:sym typeface="Open Sans"/>
            </a:endParaRPr>
          </a:p>
        </p:txBody>
      </p:sp>
      <p:sp>
        <p:nvSpPr>
          <p:cNvPr id="32" name="Google Shape;414;p71">
            <a:extLst>
              <a:ext uri="{FF2B5EF4-FFF2-40B4-BE49-F238E27FC236}">
                <a16:creationId xmlns:a16="http://schemas.microsoft.com/office/drawing/2014/main" id="{F4ACB20A-8E90-460E-86AF-0C550483B8F4}"/>
              </a:ext>
            </a:extLst>
          </p:cNvPr>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3" name="Google Shape;415;p71">
            <a:extLst>
              <a:ext uri="{FF2B5EF4-FFF2-40B4-BE49-F238E27FC236}">
                <a16:creationId xmlns:a16="http://schemas.microsoft.com/office/drawing/2014/main" id="{050FE52D-2EE4-4F2E-83F0-E2C62F50ACD0}"/>
              </a:ext>
            </a:extLst>
          </p:cNvPr>
          <p:cNvSpPr txBox="1"/>
          <p:nvPr/>
        </p:nvSpPr>
        <p:spPr>
          <a:xfrm>
            <a:off x="963300" y="3198325"/>
            <a:ext cx="73548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Sebagian </a:t>
            </a:r>
            <a:r>
              <a:rPr lang="en-US" dirty="0" err="1">
                <a:solidFill>
                  <a:srgbClr val="5F6368"/>
                </a:solidFill>
                <a:latin typeface="Open Sans"/>
                <a:ea typeface="Open Sans"/>
                <a:cs typeface="Open Sans"/>
                <a:sym typeface="Open Sans"/>
              </a:rPr>
              <a:t>besar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mengekspresikan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minat</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dalam</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menerima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rekomendasi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disesuaikan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berdasarkan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preferensi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mereka</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34" name="Google Shape;416;p71">
            <a:extLst>
              <a:ext uri="{FF2B5EF4-FFF2-40B4-BE49-F238E27FC236}">
                <a16:creationId xmlns:a16="http://schemas.microsoft.com/office/drawing/2014/main" id="{C7BFEDC2-A5E7-4614-A82E-90CD99932A67}"/>
              </a:ext>
            </a:extLst>
          </p:cNvPr>
          <p:cNvSpPr/>
          <p:nvPr/>
        </p:nvSpPr>
        <p:spPr>
          <a:xfrm>
            <a:off x="650325" y="3261023"/>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5" name="Google Shape;417;p71">
            <a:extLst>
              <a:ext uri="{FF2B5EF4-FFF2-40B4-BE49-F238E27FC236}">
                <a16:creationId xmlns:a16="http://schemas.microsoft.com/office/drawing/2014/main" id="{7E029191-6B47-420F-A9F4-E989BC375FEC}"/>
              </a:ext>
            </a:extLst>
          </p:cNvPr>
          <p:cNvSpPr txBox="1"/>
          <p:nvPr/>
        </p:nvSpPr>
        <p:spPr>
          <a:xfrm>
            <a:off x="916165" y="3828150"/>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memberikan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umpan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balik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positif</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tentang</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fitur-fitur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interaktif</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seperti</a:t>
            </a:r>
            <a:r>
              <a:rPr lang="en-US" dirty="0">
                <a:solidFill>
                  <a:srgbClr val="5F6368"/>
                </a:solidFill>
                <a:latin typeface="Open Sans"/>
                <a:ea typeface="Open Sans"/>
                <a:cs typeface="Open Sans"/>
                <a:sym typeface="Open Sans"/>
              </a:rPr>
              <a:t> forum </a:t>
            </a:r>
            <a:r>
              <a:rPr lang="en-US" dirty="0" err="1">
                <a:solidFill>
                  <a:srgbClr val="5F6368"/>
                </a:solidFill>
                <a:latin typeface="Open Sans"/>
                <a:ea typeface="Open Sans"/>
                <a:cs typeface="Open Sans"/>
                <a:sym typeface="Open Sans"/>
              </a:rPr>
              <a:t>diskusi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kemampuan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mengomentari</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mengulas</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a:t>
            </a:r>
          </a:p>
        </p:txBody>
      </p:sp>
      <p:sp>
        <p:nvSpPr>
          <p:cNvPr id="36" name="Google Shape;418;p71">
            <a:extLst>
              <a:ext uri="{FF2B5EF4-FFF2-40B4-BE49-F238E27FC236}">
                <a16:creationId xmlns:a16="http://schemas.microsoft.com/office/drawing/2014/main" id="{785DC284-5952-4A2A-BE97-CD5045FF06EB}"/>
              </a:ext>
            </a:extLst>
          </p:cNvPr>
          <p:cNvSpPr/>
          <p:nvPr/>
        </p:nvSpPr>
        <p:spPr>
          <a:xfrm>
            <a:off x="650313" y="389084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11" name="Google Shape;410;p71">
            <a:extLst>
              <a:ext uri="{FF2B5EF4-FFF2-40B4-BE49-F238E27FC236}">
                <a16:creationId xmlns:a16="http://schemas.microsoft.com/office/drawing/2014/main" id="{BF8084C7-10B3-45C7-918F-5D9990AC0BD7}"/>
              </a:ext>
            </a:extLst>
          </p:cNvPr>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Usability Study dilakukan secara Unmoderated yang bertujuan untuk mengetahui seberapa mudah penguna menggunakan layanan website dengan jumlah partisipan 11 </a:t>
            </a:r>
            <a:r>
              <a:rPr lang="en">
                <a:solidFill>
                  <a:srgbClr val="5F6368"/>
                </a:solidFill>
                <a:latin typeface="Open Sans"/>
                <a:ea typeface="Open Sans"/>
                <a:cs typeface="Open Sans"/>
                <a:sym typeface="Open Sans"/>
              </a:rPr>
              <a:t>pecinta buku.</a:t>
            </a:r>
            <a:endParaRPr dirty="0">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389017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err="1">
                <a:solidFill>
                  <a:srgbClr val="5F6368"/>
                </a:solidFill>
                <a:latin typeface="Open Sans"/>
                <a:ea typeface="Open Sans"/>
                <a:cs typeface="Open Sans"/>
                <a:sym typeface="Open Sans"/>
              </a:rPr>
              <a:t>Modifikasi</a:t>
            </a:r>
            <a:r>
              <a:rPr lang="en-US" sz="2400" dirty="0">
                <a:solidFill>
                  <a:srgbClr val="5F6368"/>
                </a:solidFill>
                <a:latin typeface="Open Sans"/>
                <a:ea typeface="Open Sans"/>
                <a:cs typeface="Open Sans"/>
                <a:sym typeface="Open Sans"/>
              </a:rPr>
              <a:t> Desain </a:t>
            </a:r>
            <a:r>
              <a:rPr lang="en-US" sz="2400" dirty="0" err="1">
                <a:solidFill>
                  <a:srgbClr val="5F6368"/>
                </a:solidFill>
                <a:latin typeface="Open Sans"/>
                <a:ea typeface="Open Sans"/>
                <a:cs typeface="Open Sans"/>
                <a:sym typeface="Open Sans"/>
              </a:rPr>
              <a:t>Berdasarkan</a:t>
            </a:r>
            <a:r>
              <a:rPr lang="en-US" sz="2400" dirty="0">
                <a:solidFill>
                  <a:srgbClr val="5F6368"/>
                </a:solidFill>
                <a:latin typeface="Open Sans"/>
                <a:ea typeface="Open Sans"/>
                <a:cs typeface="Open Sans"/>
                <a:sym typeface="Open Sans"/>
              </a:rPr>
              <a:t> Insight</a:t>
            </a:r>
          </a:p>
        </p:txBody>
      </p:sp>
      <p:sp>
        <p:nvSpPr>
          <p:cNvPr id="16" name="Google Shape;195;p46">
            <a:extLst>
              <a:ext uri="{FF2B5EF4-FFF2-40B4-BE49-F238E27FC236}">
                <a16:creationId xmlns:a16="http://schemas.microsoft.com/office/drawing/2014/main" id="{951738A5-6553-47A5-A3CB-7EC9997FB48F}"/>
              </a:ext>
            </a:extLst>
          </p:cNvPr>
          <p:cNvSpPr txBox="1"/>
          <p:nvPr/>
        </p:nvSpPr>
        <p:spPr>
          <a:xfrm>
            <a:off x="517675" y="1428130"/>
            <a:ext cx="1877655" cy="2308294"/>
          </a:xfrm>
          <a:prstGeom prst="rect">
            <a:avLst/>
          </a:prstGeom>
          <a:noFill/>
          <a:ln>
            <a:noFill/>
          </a:ln>
        </p:spPr>
        <p:txBody>
          <a:bodyPr spcFirstLastPara="1" wrap="square" lIns="0" tIns="91425" rIns="91425" bIns="91425" anchor="t" anchorCtr="0">
            <a:spAutoFit/>
          </a:bodyPr>
          <a:lstStyle/>
          <a:p>
            <a:pPr lvl="0">
              <a:lnSpc>
                <a:spcPct val="115000"/>
              </a:lnSpc>
            </a:pPr>
            <a:r>
              <a:rPr lang="sv-SE" sz="1200" dirty="0">
                <a:solidFill>
                  <a:srgbClr val="5F6368"/>
                </a:solidFill>
                <a:latin typeface="Open Sans"/>
                <a:ea typeface="Open Sans"/>
                <a:cs typeface="Open Sans"/>
                <a:sym typeface="Open Sans"/>
              </a:rPr>
              <a:t>Perubahan Tampilan Beranda: Meningkatkan tampilan beranda dengan menekankan tombol yang lebih terlihat dan mengakomodasi rekomendasi buku berdasarkan preferensi pengguna.</a:t>
            </a:r>
          </a:p>
        </p:txBody>
      </p:sp>
      <p:pic>
        <p:nvPicPr>
          <p:cNvPr id="5" name="Picture 4">
            <a:extLst>
              <a:ext uri="{FF2B5EF4-FFF2-40B4-BE49-F238E27FC236}">
                <a16:creationId xmlns:a16="http://schemas.microsoft.com/office/drawing/2014/main" id="{37778233-1D7A-49A7-A55A-0466643780CA}"/>
              </a:ext>
            </a:extLst>
          </p:cNvPr>
          <p:cNvPicPr>
            <a:picLocks noChangeAspect="1"/>
          </p:cNvPicPr>
          <p:nvPr/>
        </p:nvPicPr>
        <p:blipFill>
          <a:blip r:embed="rId3"/>
          <a:stretch>
            <a:fillRect/>
          </a:stretch>
        </p:blipFill>
        <p:spPr>
          <a:xfrm>
            <a:off x="2232537" y="1270608"/>
            <a:ext cx="2920052" cy="3388477"/>
          </a:xfrm>
          <a:prstGeom prst="rect">
            <a:avLst/>
          </a:prstGeom>
        </p:spPr>
      </p:pic>
      <p:cxnSp>
        <p:nvCxnSpPr>
          <p:cNvPr id="6" name="Google Shape;425;p72">
            <a:extLst>
              <a:ext uri="{FF2B5EF4-FFF2-40B4-BE49-F238E27FC236}">
                <a16:creationId xmlns:a16="http://schemas.microsoft.com/office/drawing/2014/main" id="{FE1A896E-D4A6-4658-89FA-FA6CBB9CFACD}"/>
              </a:ext>
            </a:extLst>
          </p:cNvPr>
          <p:cNvCxnSpPr/>
          <p:nvPr/>
        </p:nvCxnSpPr>
        <p:spPr>
          <a:xfrm>
            <a:off x="5152589" y="2885267"/>
            <a:ext cx="812100" cy="0"/>
          </a:xfrm>
          <a:prstGeom prst="straightConnector1">
            <a:avLst/>
          </a:prstGeom>
          <a:noFill/>
          <a:ln w="28575" cap="flat" cmpd="sng">
            <a:solidFill>
              <a:srgbClr val="8B5CF6"/>
            </a:solidFill>
            <a:prstDash val="solid"/>
            <a:round/>
            <a:headEnd type="none" w="med" len="med"/>
            <a:tailEnd type="triangle" w="med" len="med"/>
          </a:ln>
        </p:spPr>
      </p:cxnSp>
      <p:pic>
        <p:nvPicPr>
          <p:cNvPr id="3" name="Picture 2">
            <a:extLst>
              <a:ext uri="{FF2B5EF4-FFF2-40B4-BE49-F238E27FC236}">
                <a16:creationId xmlns:a16="http://schemas.microsoft.com/office/drawing/2014/main" id="{E879704A-1DBC-4F64-9C76-5B5B574651D0}"/>
              </a:ext>
            </a:extLst>
          </p:cNvPr>
          <p:cNvPicPr>
            <a:picLocks noChangeAspect="1"/>
          </p:cNvPicPr>
          <p:nvPr/>
        </p:nvPicPr>
        <p:blipFill>
          <a:blip r:embed="rId4"/>
          <a:stretch>
            <a:fillRect/>
          </a:stretch>
        </p:blipFill>
        <p:spPr>
          <a:xfrm>
            <a:off x="5964689" y="1270608"/>
            <a:ext cx="2920052" cy="3388476"/>
          </a:xfrm>
          <a:prstGeom prst="rect">
            <a:avLst/>
          </a:prstGeom>
        </p:spPr>
      </p:pic>
    </p:spTree>
    <p:extLst>
      <p:ext uri="{BB962C8B-B14F-4D97-AF65-F5344CB8AC3E}">
        <p14:creationId xmlns:p14="http://schemas.microsoft.com/office/powerpoint/2010/main" val="318778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33"/>
        <p:cNvGrpSpPr/>
        <p:nvPr/>
      </p:nvGrpSpPr>
      <p:grpSpPr>
        <a:xfrm>
          <a:off x="0" y="0"/>
          <a:ext cx="0" cy="0"/>
          <a:chOff x="0" y="0"/>
          <a:chExt cx="0" cy="0"/>
        </a:xfrm>
      </p:grpSpPr>
      <p:sp>
        <p:nvSpPr>
          <p:cNvPr id="434" name="Google Shape;434;p73"/>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35" name="Google Shape;435;p73"/>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6" name="Google Shape;436;p7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14" name="Google Shape;442;p74">
            <a:extLst>
              <a:ext uri="{FF2B5EF4-FFF2-40B4-BE49-F238E27FC236}">
                <a16:creationId xmlns:a16="http://schemas.microsoft.com/office/drawing/2014/main" id="{30D61F1D-6525-474E-92C0-45FF722C59D4}"/>
              </a:ext>
            </a:extLst>
          </p:cNvPr>
          <p:cNvSpPr txBox="1"/>
          <p:nvPr/>
        </p:nvSpPr>
        <p:spPr>
          <a:xfrm>
            <a:off x="5396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Dampak: </a:t>
            </a:r>
            <a:endParaRPr dirty="0">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Desain website yang dibuat sudah memudahkan pengguna dalam berintaksi secara online dengan tampilan yang menarik.</a:t>
            </a:r>
            <a:endParaRPr sz="1200" b="1" dirty="0">
              <a:solidFill>
                <a:srgbClr val="1967D2"/>
              </a:solidFill>
              <a:latin typeface="Open Sans"/>
              <a:ea typeface="Open Sans"/>
              <a:cs typeface="Open Sans"/>
              <a:sym typeface="Open Sans"/>
            </a:endParaRPr>
          </a:p>
        </p:txBody>
      </p:sp>
      <p:sp>
        <p:nvSpPr>
          <p:cNvPr id="15" name="Google Shape;443;p74">
            <a:extLst>
              <a:ext uri="{FF2B5EF4-FFF2-40B4-BE49-F238E27FC236}">
                <a16:creationId xmlns:a16="http://schemas.microsoft.com/office/drawing/2014/main" id="{26776441-6BBB-4705-8604-DF14BB80D630}"/>
              </a:ext>
            </a:extLst>
          </p:cNvPr>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4;p74">
            <a:extLst>
              <a:ext uri="{FF2B5EF4-FFF2-40B4-BE49-F238E27FC236}">
                <a16:creationId xmlns:a16="http://schemas.microsoft.com/office/drawing/2014/main" id="{569DBD99-9127-4A96-9BE9-414103B2D4BE}"/>
              </a:ext>
            </a:extLst>
          </p:cNvPr>
          <p:cNvSpPr txBox="1"/>
          <p:nvPr/>
        </p:nvSpPr>
        <p:spPr>
          <a:xfrm>
            <a:off x="4495800" y="2237975"/>
            <a:ext cx="3446100" cy="2077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Pelajaran yang Didapat:</a:t>
            </a:r>
            <a:endParaRPr dirty="0">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Di sini saya mempelajari bahwa memahami pengguna adalah hal yang utama, karena itulah di awal dilakukan riset untuk berempati dengan masalah mereka dan di akhir juga dilakukan riset untuk memvalidasi kebutuhannya.</a:t>
            </a:r>
            <a:endParaRPr sz="1200" b="1" dirty="0">
              <a:solidFill>
                <a:srgbClr val="4285F4"/>
              </a:solidFill>
              <a:latin typeface="Open Sans"/>
              <a:ea typeface="Open Sans"/>
              <a:cs typeface="Open Sans"/>
              <a:sym typeface="Open Sans"/>
            </a:endParaRPr>
          </a:p>
        </p:txBody>
      </p:sp>
      <p:sp>
        <p:nvSpPr>
          <p:cNvPr id="17" name="Google Shape;445;p74">
            <a:extLst>
              <a:ext uri="{FF2B5EF4-FFF2-40B4-BE49-F238E27FC236}">
                <a16:creationId xmlns:a16="http://schemas.microsoft.com/office/drawing/2014/main" id="{4BEFBABE-0583-4C32-9104-7E7371B23F65}"/>
              </a:ext>
            </a:extLst>
          </p:cNvPr>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6;p74">
            <a:extLst>
              <a:ext uri="{FF2B5EF4-FFF2-40B4-BE49-F238E27FC236}">
                <a16:creationId xmlns:a16="http://schemas.microsoft.com/office/drawing/2014/main" id="{07C502D9-F45A-40A5-A840-13D65BFB8D3E}"/>
              </a:ext>
            </a:extLst>
          </p:cNvPr>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19" name="Google Shape;447;p74">
            <a:extLst>
              <a:ext uri="{FF2B5EF4-FFF2-40B4-BE49-F238E27FC236}">
                <a16:creationId xmlns:a16="http://schemas.microsoft.com/office/drawing/2014/main" id="{ABA6A815-E932-40ED-AE35-B65ACC6CE84A}"/>
              </a:ext>
            </a:extLst>
          </p:cNvPr>
          <p:cNvGrpSpPr/>
          <p:nvPr/>
        </p:nvGrpSpPr>
        <p:grpSpPr>
          <a:xfrm>
            <a:off x="4605678" y="1676963"/>
            <a:ext cx="293543" cy="227362"/>
            <a:chOff x="420350" y="238125"/>
            <a:chExt cx="6779275" cy="5238750"/>
          </a:xfrm>
        </p:grpSpPr>
        <p:sp>
          <p:nvSpPr>
            <p:cNvPr id="20" name="Google Shape;448;p74">
              <a:extLst>
                <a:ext uri="{FF2B5EF4-FFF2-40B4-BE49-F238E27FC236}">
                  <a16:creationId xmlns:a16="http://schemas.microsoft.com/office/drawing/2014/main" id="{626E1AB9-8D1A-4457-A162-CE4E766FC929}"/>
                </a:ext>
              </a:extLst>
            </p:cNvPr>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9;p74">
              <a:extLst>
                <a:ext uri="{FF2B5EF4-FFF2-40B4-BE49-F238E27FC236}">
                  <a16:creationId xmlns:a16="http://schemas.microsoft.com/office/drawing/2014/main" id="{273643BC-A6B3-489B-936F-FDEC41C5C196}"/>
                </a:ext>
              </a:extLst>
            </p:cNvPr>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0;p74">
              <a:extLst>
                <a:ext uri="{FF2B5EF4-FFF2-40B4-BE49-F238E27FC236}">
                  <a16:creationId xmlns:a16="http://schemas.microsoft.com/office/drawing/2014/main" id="{DE8B0CA8-6B47-4FDB-B01C-5A94D908F613}"/>
                </a:ext>
              </a:extLst>
            </p:cNvPr>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1;p74">
              <a:extLst>
                <a:ext uri="{FF2B5EF4-FFF2-40B4-BE49-F238E27FC236}">
                  <a16:creationId xmlns:a16="http://schemas.microsoft.com/office/drawing/2014/main" id="{C79111FA-AC6C-498F-B602-528D8DF9412B}"/>
                </a:ext>
              </a:extLst>
            </p:cNvPr>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Langkah </a:t>
            </a:r>
            <a:r>
              <a:rPr lang="en-US" sz="2400" dirty="0" err="1">
                <a:solidFill>
                  <a:srgbClr val="5F6368"/>
                </a:solidFill>
                <a:latin typeface="Open Sans"/>
                <a:ea typeface="Open Sans"/>
                <a:cs typeface="Open Sans"/>
                <a:sym typeface="Open Sans"/>
              </a:rPr>
              <a:t>Selanjutnya</a:t>
            </a:r>
            <a:endParaRPr lang="en-US" sz="2400" dirty="0">
              <a:solidFill>
                <a:srgbClr val="5F6368"/>
              </a:solidFill>
              <a:latin typeface="Open Sans"/>
              <a:ea typeface="Open Sans"/>
              <a:cs typeface="Open Sans"/>
              <a:sym typeface="Open Sans"/>
            </a:endParaRPr>
          </a:p>
        </p:txBody>
      </p:sp>
      <p:sp>
        <p:nvSpPr>
          <p:cNvPr id="4" name="Google Shape;457;p75">
            <a:extLst>
              <a:ext uri="{FF2B5EF4-FFF2-40B4-BE49-F238E27FC236}">
                <a16:creationId xmlns:a16="http://schemas.microsoft.com/office/drawing/2014/main" id="{3B19FFCE-1F24-4341-ABDE-A5809A06B2A5}"/>
              </a:ext>
            </a:extLst>
          </p:cNvPr>
          <p:cNvSpPr/>
          <p:nvPr/>
        </p:nvSpPr>
        <p:spPr>
          <a:xfrm>
            <a:off x="517675" y="1482264"/>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8;p75">
            <a:extLst>
              <a:ext uri="{FF2B5EF4-FFF2-40B4-BE49-F238E27FC236}">
                <a16:creationId xmlns:a16="http://schemas.microsoft.com/office/drawing/2014/main" id="{40DD9BA9-C117-46AF-A3FC-6277A8B2D3B9}"/>
              </a:ext>
            </a:extLst>
          </p:cNvPr>
          <p:cNvSpPr txBox="1"/>
          <p:nvPr/>
        </p:nvSpPr>
        <p:spPr>
          <a:xfrm>
            <a:off x="711325" y="1927739"/>
            <a:ext cx="20490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Melakukan usability lagi untuk memvalidasi apakah pain point yang masih dialami pengguna telah ditangani secara efektif.</a:t>
            </a: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dirty="0">
              <a:solidFill>
                <a:srgbClr val="5F6368"/>
              </a:solidFill>
              <a:latin typeface="Open Sans"/>
              <a:ea typeface="Open Sans"/>
              <a:cs typeface="Open Sans"/>
              <a:sym typeface="Open Sans"/>
            </a:endParaRPr>
          </a:p>
        </p:txBody>
      </p:sp>
      <p:sp>
        <p:nvSpPr>
          <p:cNvPr id="6" name="Google Shape;459;p75">
            <a:extLst>
              <a:ext uri="{FF2B5EF4-FFF2-40B4-BE49-F238E27FC236}">
                <a16:creationId xmlns:a16="http://schemas.microsoft.com/office/drawing/2014/main" id="{3BB6864B-85C9-44E7-BB8B-BE80CD4A83F7}"/>
              </a:ext>
            </a:extLst>
          </p:cNvPr>
          <p:cNvSpPr/>
          <p:nvPr/>
        </p:nvSpPr>
        <p:spPr>
          <a:xfrm>
            <a:off x="3175275" y="1482264"/>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0;p75">
            <a:extLst>
              <a:ext uri="{FF2B5EF4-FFF2-40B4-BE49-F238E27FC236}">
                <a16:creationId xmlns:a16="http://schemas.microsoft.com/office/drawing/2014/main" id="{C6ADA516-A6CE-4E16-9984-B1B3ED6526E5}"/>
              </a:ext>
            </a:extLst>
          </p:cNvPr>
          <p:cNvSpPr txBox="1"/>
          <p:nvPr/>
        </p:nvSpPr>
        <p:spPr>
          <a:xfrm>
            <a:off x="3368925" y="1927739"/>
            <a:ext cx="2049000" cy="139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dirty="0">
                <a:solidFill>
                  <a:srgbClr val="5F6368"/>
                </a:solidFill>
                <a:latin typeface="Open Sans"/>
                <a:ea typeface="Open Sans"/>
                <a:cs typeface="Open Sans"/>
                <a:sym typeface="Open Sans"/>
              </a:rPr>
              <a:t>Melakukan lebih banyak riset pengguna untuk menentukan kebutuhan baru.</a:t>
            </a:r>
            <a:endParaRPr dirty="0">
              <a:solidFill>
                <a:srgbClr val="5F6368"/>
              </a:solidFill>
              <a:latin typeface="Open Sans"/>
              <a:ea typeface="Open Sans"/>
              <a:cs typeface="Open Sans"/>
              <a:sym typeface="Open Sans"/>
            </a:endParaRPr>
          </a:p>
        </p:txBody>
      </p:sp>
      <p:sp>
        <p:nvSpPr>
          <p:cNvPr id="8" name="Google Shape;461;p75">
            <a:extLst>
              <a:ext uri="{FF2B5EF4-FFF2-40B4-BE49-F238E27FC236}">
                <a16:creationId xmlns:a16="http://schemas.microsoft.com/office/drawing/2014/main" id="{1AAEA945-62ED-42BC-B4F0-75EBB9BC1A68}"/>
              </a:ext>
            </a:extLst>
          </p:cNvPr>
          <p:cNvSpPr/>
          <p:nvPr/>
        </p:nvSpPr>
        <p:spPr>
          <a:xfrm>
            <a:off x="5832875" y="1482264"/>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2;p75">
            <a:extLst>
              <a:ext uri="{FF2B5EF4-FFF2-40B4-BE49-F238E27FC236}">
                <a16:creationId xmlns:a16="http://schemas.microsoft.com/office/drawing/2014/main" id="{244FC73C-57A9-41CC-917A-74C79F4746E4}"/>
              </a:ext>
            </a:extLst>
          </p:cNvPr>
          <p:cNvSpPr txBox="1"/>
          <p:nvPr/>
        </p:nvSpPr>
        <p:spPr>
          <a:xfrm>
            <a:off x="6026525" y="1927739"/>
            <a:ext cx="20490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Melengkapi desain untuk halaman lain</a:t>
            </a:r>
            <a:endParaRPr dirty="0">
              <a:solidFill>
                <a:schemeClr val="dk1"/>
              </a:solidFill>
            </a:endParaRPr>
          </a:p>
          <a:p>
            <a:pPr marL="0" lvl="0" indent="0" algn="ctr"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10" name="Google Shape;463;p75">
            <a:extLst>
              <a:ext uri="{FF2B5EF4-FFF2-40B4-BE49-F238E27FC236}">
                <a16:creationId xmlns:a16="http://schemas.microsoft.com/office/drawing/2014/main" id="{28493C20-B2C6-4FD3-8AB7-1029A9EB1BC4}"/>
              </a:ext>
            </a:extLst>
          </p:cNvPr>
          <p:cNvSpPr/>
          <p:nvPr/>
        </p:nvSpPr>
        <p:spPr>
          <a:xfrm>
            <a:off x="1479175" y="1197572"/>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11" name="Google Shape;464;p75">
            <a:extLst>
              <a:ext uri="{FF2B5EF4-FFF2-40B4-BE49-F238E27FC236}">
                <a16:creationId xmlns:a16="http://schemas.microsoft.com/office/drawing/2014/main" id="{497FE536-2193-4745-A5F0-4F43A81C4DA8}"/>
              </a:ext>
            </a:extLst>
          </p:cNvPr>
          <p:cNvSpPr/>
          <p:nvPr/>
        </p:nvSpPr>
        <p:spPr>
          <a:xfrm>
            <a:off x="4136775" y="1197572"/>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2" name="Google Shape;465;p75">
            <a:extLst>
              <a:ext uri="{FF2B5EF4-FFF2-40B4-BE49-F238E27FC236}">
                <a16:creationId xmlns:a16="http://schemas.microsoft.com/office/drawing/2014/main" id="{0426EB8F-FB3D-48E4-B8BC-D8169A18A591}"/>
              </a:ext>
            </a:extLst>
          </p:cNvPr>
          <p:cNvSpPr/>
          <p:nvPr/>
        </p:nvSpPr>
        <p:spPr>
          <a:xfrm>
            <a:off x="6794375" y="1197572"/>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242821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3"/>
          <p:cNvSpPr txBox="1"/>
          <p:nvPr/>
        </p:nvSpPr>
        <p:spPr>
          <a:xfrm>
            <a:off x="517674" y="2237975"/>
            <a:ext cx="3875421" cy="1892796"/>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Masalah: </a:t>
            </a:r>
          </a:p>
          <a:p>
            <a:pPr marL="0" lvl="0" indent="0" algn="just" rtl="0">
              <a:lnSpc>
                <a:spcPct val="150000"/>
              </a:lnSpc>
              <a:spcBef>
                <a:spcPts val="0"/>
              </a:spcBef>
              <a:spcAft>
                <a:spcPts val="0"/>
              </a:spcAft>
              <a:buClr>
                <a:schemeClr val="dk1"/>
              </a:buClr>
              <a:buSzPts val="1100"/>
              <a:buFont typeface="Arial"/>
              <a:buNone/>
            </a:pPr>
            <a:r>
              <a:rPr lang="en-US" sz="1200" dirty="0" err="1">
                <a:solidFill>
                  <a:srgbClr val="5F6368"/>
                </a:solidFill>
                <a:latin typeface="Open Sans"/>
                <a:ea typeface="Open Sans"/>
                <a:cs typeface="Open Sans"/>
                <a:sym typeface="Open Sans"/>
              </a:rPr>
              <a:t>Dalam</a:t>
            </a:r>
            <a:r>
              <a:rPr lang="en-US" sz="1200" dirty="0">
                <a:solidFill>
                  <a:srgbClr val="5F6368"/>
                </a:solidFill>
                <a:latin typeface="Open Sans"/>
                <a:ea typeface="Open Sans"/>
                <a:cs typeface="Open Sans"/>
                <a:sym typeface="Open Sans"/>
              </a:rPr>
              <a:t> era digital, </a:t>
            </a:r>
            <a:r>
              <a:rPr lang="en-US" sz="1200" dirty="0" err="1">
                <a:solidFill>
                  <a:srgbClr val="5F6368"/>
                </a:solidFill>
                <a:latin typeface="Open Sans"/>
                <a:ea typeface="Open Sans"/>
                <a:cs typeface="Open Sans"/>
                <a:sym typeface="Open Sans"/>
              </a:rPr>
              <a:t>banyak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merasa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sulit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menemukan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tempat</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nyaman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buku-buku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mereka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secara</a:t>
            </a:r>
            <a:r>
              <a:rPr lang="en-US" sz="1200" dirty="0">
                <a:solidFill>
                  <a:srgbClr val="5F6368"/>
                </a:solidFill>
                <a:latin typeface="Open Sans"/>
                <a:ea typeface="Open Sans"/>
                <a:cs typeface="Open Sans"/>
                <a:sym typeface="Open Sans"/>
              </a:rPr>
              <a:t> online. </a:t>
            </a:r>
            <a:r>
              <a:rPr lang="en-US" sz="1200" dirty="0" err="1">
                <a:solidFill>
                  <a:srgbClr val="5F6368"/>
                </a:solidFill>
                <a:latin typeface="Open Sans"/>
                <a:ea typeface="Open Sans"/>
                <a:cs typeface="Open Sans"/>
                <a:sym typeface="Open Sans"/>
              </a:rPr>
              <a:t>Selain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itu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sulit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berinteraksi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dengan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komunitas</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lainnya</a:t>
            </a:r>
            <a:r>
              <a:rPr lang="en-US" sz="1200" dirty="0">
                <a:solidFill>
                  <a:srgbClr val="5F6368"/>
                </a:solidFill>
                <a:latin typeface="Open Sans"/>
                <a:ea typeface="Open Sans"/>
                <a:cs typeface="Open Sans"/>
                <a:sym typeface="Open Sans"/>
              </a:rPr>
              <a:t>. </a:t>
            </a:r>
            <a:endParaRPr sz="1200" dirty="0">
              <a:solidFill>
                <a:srgbClr val="5F6368"/>
              </a:solidFill>
              <a:latin typeface="Open Sans"/>
              <a:ea typeface="Open Sans"/>
              <a:cs typeface="Open Sans"/>
              <a:sym typeface="Open Sans"/>
            </a:endParaRPr>
          </a:p>
        </p:txBody>
      </p:sp>
      <p:sp>
        <p:nvSpPr>
          <p:cNvPr id="165" name="Google Shape;165;p43"/>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6" name="Google Shape;166;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3"/>
          <p:cNvSpPr txBox="1"/>
          <p:nvPr/>
        </p:nvSpPr>
        <p:spPr>
          <a:xfrm>
            <a:off x="4572000" y="2237975"/>
            <a:ext cx="4054326" cy="1615797"/>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Tujuan: </a:t>
            </a:r>
            <a:endParaRPr dirty="0">
              <a:solidFill>
                <a:srgbClr val="2D3E50"/>
              </a:solidFill>
              <a:latin typeface="Open Sans SemiBold"/>
              <a:ea typeface="Open Sans SemiBold"/>
              <a:cs typeface="Open Sans SemiBold"/>
              <a:sym typeface="Open Sans SemiBold"/>
            </a:endParaRPr>
          </a:p>
          <a:p>
            <a:pPr lvl="0" algn="just" rtl="0">
              <a:lnSpc>
                <a:spcPct val="150000"/>
              </a:lnSpc>
              <a:spcBef>
                <a:spcPts val="0"/>
              </a:spcBef>
              <a:spcAft>
                <a:spcPts val="0"/>
              </a:spcAft>
              <a:buClr>
                <a:schemeClr val="dk1"/>
              </a:buClr>
              <a:buSzPts val="1100"/>
            </a:pPr>
            <a:r>
              <a:rPr lang="en-US" sz="1200" dirty="0" err="1">
                <a:solidFill>
                  <a:srgbClr val="5F6368"/>
                </a:solidFill>
                <a:latin typeface="Open Sans"/>
                <a:ea typeface="Open Sans"/>
                <a:cs typeface="Open Sans"/>
                <a:sym typeface="Open Sans"/>
              </a:rPr>
              <a:t>Tujuan</a:t>
            </a:r>
            <a:r>
              <a:rPr lang="en-US" sz="1200" dirty="0">
                <a:solidFill>
                  <a:srgbClr val="5F6368"/>
                </a:solidFill>
                <a:latin typeface="Open Sans"/>
                <a:ea typeface="Open Sans"/>
                <a:cs typeface="Open Sans"/>
                <a:sym typeface="Open Sans"/>
              </a:rPr>
              <a:t> kami </a:t>
            </a:r>
            <a:r>
              <a:rPr lang="en-US" sz="1200" dirty="0" err="1">
                <a:solidFill>
                  <a:srgbClr val="5F6368"/>
                </a:solidFill>
                <a:latin typeface="Open Sans"/>
                <a:ea typeface="Open Sans"/>
                <a:cs typeface="Open Sans"/>
                <a:sym typeface="Open Sans"/>
              </a:rPr>
              <a:t>adalah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menciptakan</a:t>
            </a:r>
            <a:r>
              <a:rPr lang="en-US" sz="1200" dirty="0">
                <a:solidFill>
                  <a:srgbClr val="5F6368"/>
                </a:solidFill>
                <a:latin typeface="Open Sans"/>
                <a:ea typeface="Open Sans"/>
                <a:cs typeface="Open Sans"/>
                <a:sym typeface="Open Sans"/>
              </a:rPr>
              <a:t> platform yang </a:t>
            </a:r>
            <a:r>
              <a:rPr lang="en-US" sz="1200" dirty="0" err="1">
                <a:solidFill>
                  <a:srgbClr val="5F6368"/>
                </a:solidFill>
                <a:latin typeface="Open Sans"/>
                <a:ea typeface="Open Sans"/>
                <a:cs typeface="Open Sans"/>
                <a:sym typeface="Open Sans"/>
              </a:rPr>
              <a:t>memudahkan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mengakses</a:t>
            </a:r>
            <a:r>
              <a:rPr lang="en-US" sz="1200" dirty="0">
                <a:solidFill>
                  <a:srgbClr val="5F6368"/>
                </a:solidFill>
                <a:latin typeface="Open Sans"/>
                <a:ea typeface="Open Sans"/>
                <a:cs typeface="Open Sans"/>
                <a:sym typeface="Open Sans"/>
              </a:rPr>
              <a:t> dan </a:t>
            </a:r>
            <a:r>
              <a:rPr lang="en-US" sz="1200" dirty="0" err="1">
                <a:solidFill>
                  <a:srgbClr val="5F6368"/>
                </a:solidFill>
                <a:latin typeface="Open Sans"/>
                <a:ea typeface="Open Sans"/>
                <a:cs typeface="Open Sans"/>
                <a:sym typeface="Open Sans"/>
              </a:rPr>
              <a:t>berbagi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secara</a:t>
            </a:r>
            <a:r>
              <a:rPr lang="en-US" sz="1200" dirty="0">
                <a:solidFill>
                  <a:srgbClr val="5F6368"/>
                </a:solidFill>
                <a:latin typeface="Open Sans"/>
                <a:ea typeface="Open Sans"/>
                <a:cs typeface="Open Sans"/>
                <a:sym typeface="Open Sans"/>
              </a:rPr>
              <a:t> online, </a:t>
            </a:r>
            <a:r>
              <a:rPr lang="en-US" sz="1200" dirty="0" err="1">
                <a:solidFill>
                  <a:srgbClr val="5F6368"/>
                </a:solidFill>
                <a:latin typeface="Open Sans"/>
                <a:ea typeface="Open Sans"/>
                <a:cs typeface="Open Sans"/>
                <a:sym typeface="Open Sans"/>
              </a:rPr>
              <a:t>serta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berinteraksi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dengan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komunitas</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lainnya</a:t>
            </a:r>
            <a:r>
              <a:rPr lang="en-US"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168" name="Google Shape;168;p43"/>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3"/>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6"/>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Let's Connect</a:t>
            </a:r>
          </a:p>
        </p:txBody>
      </p:sp>
      <p:sp>
        <p:nvSpPr>
          <p:cNvPr id="471" name="Google Shape;471;p76"/>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72" name="Google Shape;472;p7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6"/>
          <p:cNvSpPr txBox="1"/>
          <p:nvPr/>
        </p:nvSpPr>
        <p:spPr>
          <a:xfrm>
            <a:off x="919075" y="2461800"/>
            <a:ext cx="7136100" cy="131725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Terima kasih atas waktu Anda melihat hasil karya saya di aplikasi Keda Kopi! Jika Anda ingin</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lihat lebih lanjut atau hubungi, informasi kontak saya disediakan di bawah ini.</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br>
              <a:rPr lang="en" sz="1200"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Email: </a:t>
            </a:r>
            <a:r>
              <a:rPr lang="en-US" u="sng" dirty="0">
                <a:solidFill>
                  <a:schemeClr val="accent1"/>
                </a:solidFill>
                <a:latin typeface="Open Sans"/>
                <a:ea typeface="Open Sans"/>
                <a:cs typeface="Open Sans"/>
                <a:sym typeface="Open Sans"/>
              </a:rPr>
              <a:t>wildan1423ar@gmail.com</a:t>
            </a:r>
            <a:endParaRPr u="sng" dirty="0">
              <a:solidFill>
                <a:schemeClr val="accent1"/>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Website:</a:t>
            </a:r>
            <a:r>
              <a:rPr lang="en" dirty="0">
                <a:solidFill>
                  <a:srgbClr val="0000FF"/>
                </a:solidFill>
                <a:latin typeface="Open Sans"/>
                <a:ea typeface="Open Sans"/>
                <a:cs typeface="Open Sans"/>
                <a:sym typeface="Open Sans"/>
              </a:rPr>
              <a:t> </a:t>
            </a:r>
            <a:r>
              <a:rPr lang="en-US" dirty="0">
                <a:solidFill>
                  <a:srgbClr val="0000FF"/>
                </a:solidFill>
                <a:latin typeface="Open Sans"/>
                <a:ea typeface="Open Sans"/>
                <a:cs typeface="Open Sans"/>
                <a:sym typeface="Open Sans"/>
              </a:rPr>
              <a:t>https://wildan14ar.github.io/#!/</a:t>
            </a:r>
            <a:endParaRPr sz="1200" dirty="0">
              <a:solidFill>
                <a:srgbClr val="5F6368"/>
              </a:solidFill>
              <a:latin typeface="Open Sans"/>
              <a:ea typeface="Open Sans"/>
              <a:cs typeface="Open Sans"/>
              <a:sym typeface="Open Sans"/>
            </a:endParaRPr>
          </a:p>
        </p:txBody>
      </p:sp>
      <p:sp>
        <p:nvSpPr>
          <p:cNvPr id="474" name="Google Shape;474;p76"/>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6"/>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9"/>
        <p:cNvGrpSpPr/>
        <p:nvPr/>
      </p:nvGrpSpPr>
      <p:grpSpPr>
        <a:xfrm>
          <a:off x="0" y="0"/>
          <a:ext cx="0" cy="0"/>
          <a:chOff x="0" y="0"/>
          <a:chExt cx="0" cy="0"/>
        </a:xfrm>
      </p:grpSpPr>
      <p:sp>
        <p:nvSpPr>
          <p:cNvPr id="480" name="Google Shape;480;p77"/>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4"/>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Posisi: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yang mendesain web aplikasi.</a:t>
            </a:r>
            <a:endParaRPr sz="1200" b="1" dirty="0">
              <a:solidFill>
                <a:srgbClr val="4285F4"/>
              </a:solidFill>
              <a:latin typeface="Open Sans"/>
              <a:ea typeface="Open Sans"/>
              <a:cs typeface="Open Sans"/>
              <a:sym typeface="Open Sans"/>
            </a:endParaRPr>
          </a:p>
        </p:txBody>
      </p:sp>
      <p:sp>
        <p:nvSpPr>
          <p:cNvPr id="176" name="Google Shape;176;p4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7" name="Google Shape;177;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8" name="Google Shape;178;p44"/>
          <p:cNvSpPr txBox="1"/>
          <p:nvPr/>
        </p:nvSpPr>
        <p:spPr>
          <a:xfrm>
            <a:off x="4572000" y="2237975"/>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Tanggung Jawab: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User research, membuat wireframe, membuat prototyping, dan melakukan Usability Study.</a:t>
            </a:r>
            <a:endParaRPr sz="1200" b="1" dirty="0">
              <a:solidFill>
                <a:srgbClr val="4285F4"/>
              </a:solidFill>
              <a:latin typeface="Open Sans"/>
              <a:ea typeface="Open Sans"/>
              <a:cs typeface="Open Sans"/>
              <a:sym typeface="Open Sans"/>
            </a:endParaRPr>
          </a:p>
        </p:txBody>
      </p:sp>
      <p:sp>
        <p:nvSpPr>
          <p:cNvPr id="179" name="Google Shape;179;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80" name="Google Shape;180;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85"/>
        <p:cNvGrpSpPr/>
        <p:nvPr/>
      </p:nvGrpSpPr>
      <p:grpSpPr>
        <a:xfrm>
          <a:off x="0" y="0"/>
          <a:ext cx="0" cy="0"/>
          <a:chOff x="0" y="0"/>
          <a:chExt cx="0" cy="0"/>
        </a:xfrm>
      </p:grpSpPr>
      <p:sp>
        <p:nvSpPr>
          <p:cNvPr id="186" name="Google Shape;186;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7" name="Google Shape;187;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8" name="Google Shape;188;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6"/>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95" name="Google Shape;195;p46"/>
          <p:cNvSpPr txBox="1"/>
          <p:nvPr/>
        </p:nvSpPr>
        <p:spPr>
          <a:xfrm>
            <a:off x="919075" y="2461800"/>
            <a:ext cx="7136100" cy="1034099"/>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err="1">
                <a:solidFill>
                  <a:srgbClr val="5F6368"/>
                </a:solidFill>
                <a:latin typeface="Open Sans"/>
                <a:ea typeface="Open Sans"/>
                <a:cs typeface="Open Sans"/>
                <a:sym typeface="Open Sans"/>
              </a:rPr>
              <a:t>Melalui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survei</a:t>
            </a:r>
            <a:r>
              <a:rPr lang="en-US" sz="1200" dirty="0">
                <a:solidFill>
                  <a:srgbClr val="5F6368"/>
                </a:solidFill>
                <a:latin typeface="Open Sans"/>
                <a:ea typeface="Open Sans"/>
                <a:cs typeface="Open Sans"/>
                <a:sym typeface="Open Sans"/>
              </a:rPr>
              <a:t> dan </a:t>
            </a:r>
            <a:r>
              <a:rPr lang="en-US" sz="1200" dirty="0" err="1">
                <a:solidFill>
                  <a:srgbClr val="5F6368"/>
                </a:solidFill>
                <a:latin typeface="Open Sans"/>
                <a:ea typeface="Open Sans"/>
                <a:cs typeface="Open Sans"/>
                <a:sym typeface="Open Sans"/>
              </a:rPr>
              <a:t>wawancara</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telah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saya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lakukan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kepada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pecinta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(kutu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saya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memahami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bahwa</a:t>
            </a:r>
            <a:r>
              <a:rPr lang="en-US" sz="1200" dirty="0">
                <a:solidFill>
                  <a:srgbClr val="5F6368"/>
                </a:solidFill>
                <a:latin typeface="Open Sans"/>
                <a:ea typeface="Open Sans"/>
                <a:cs typeface="Open Sans"/>
                <a:sym typeface="Open Sans"/>
              </a:rPr>
              <a:t> para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ingin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akses</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mudah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ke</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berbagai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 dan </a:t>
            </a:r>
            <a:r>
              <a:rPr lang="en-US" sz="1200" dirty="0" err="1">
                <a:solidFill>
                  <a:srgbClr val="5F6368"/>
                </a:solidFill>
                <a:latin typeface="Open Sans"/>
                <a:ea typeface="Open Sans"/>
                <a:cs typeface="Open Sans"/>
                <a:sym typeface="Open Sans"/>
              </a:rPr>
              <a:t>ingin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berinteraksi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dengan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komunitas</a:t>
            </a:r>
            <a:r>
              <a:rPr lang="en-US" sz="1200" dirty="0">
                <a:solidFill>
                  <a:srgbClr val="5F6368"/>
                </a:solidFill>
                <a:latin typeface="Open Sans"/>
                <a:ea typeface="Open Sans"/>
                <a:cs typeface="Open Sans"/>
                <a:sym typeface="Open Sans"/>
              </a:rPr>
              <a:t> para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yang lain. Para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membutuhkan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tempat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membaca</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mudah</a:t>
            </a:r>
            <a:r>
              <a:rPr lang="en-US" sz="1200" dirty="0">
                <a:solidFill>
                  <a:srgbClr val="5F6368"/>
                </a:solidFill>
                <a:latin typeface="Open Sans"/>
                <a:ea typeface="Open Sans"/>
                <a:cs typeface="Open Sans"/>
                <a:sym typeface="Open Sans"/>
              </a:rPr>
              <a:t> di </a:t>
            </a:r>
            <a:r>
              <a:rPr lang="en-US" sz="1200" dirty="0" err="1">
                <a:solidFill>
                  <a:srgbClr val="5F6368"/>
                </a:solidFill>
                <a:latin typeface="Open Sans"/>
                <a:ea typeface="Open Sans"/>
                <a:cs typeface="Open Sans"/>
                <a:sym typeface="Open Sans"/>
              </a:rPr>
              <a:t>akses</a:t>
            </a:r>
            <a:r>
              <a:rPr lang="en-US" sz="1200" dirty="0">
                <a:solidFill>
                  <a:srgbClr val="5F6368"/>
                </a:solidFill>
                <a:latin typeface="Open Sans"/>
                <a:ea typeface="Open Sans"/>
                <a:cs typeface="Open Sans"/>
                <a:sym typeface="Open Sans"/>
              </a:rPr>
              <a:t> dan </a:t>
            </a:r>
            <a:r>
              <a:rPr lang="en-US" sz="1200" dirty="0" err="1">
                <a:solidFill>
                  <a:srgbClr val="5F6368"/>
                </a:solidFill>
                <a:latin typeface="Open Sans"/>
                <a:ea typeface="Open Sans"/>
                <a:cs typeface="Open Sans"/>
                <a:sym typeface="Open Sans"/>
              </a:rPr>
              <a:t>tempat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diskusi</a:t>
            </a:r>
            <a:r>
              <a:rPr lang="en-US" sz="1200" dirty="0">
                <a:solidFill>
                  <a:srgbClr val="5F6368"/>
                </a:solidFill>
                <a:latin typeface="Open Sans"/>
                <a:ea typeface="Open Sans"/>
                <a:cs typeface="Open Sans"/>
                <a:sym typeface="Open Sans"/>
              </a:rPr>
              <a:t> Bersama </a:t>
            </a:r>
            <a:r>
              <a:rPr lang="en-US" sz="1200" dirty="0" err="1">
                <a:solidFill>
                  <a:srgbClr val="5F6368"/>
                </a:solidFill>
                <a:latin typeface="Open Sans"/>
                <a:ea typeface="Open Sans"/>
                <a:cs typeface="Open Sans"/>
                <a:sym typeface="Open Sans"/>
              </a:rPr>
              <a:t>dengan</a:t>
            </a:r>
            <a:r>
              <a:rPr lang="en-US" sz="1200" dirty="0">
                <a:solidFill>
                  <a:srgbClr val="5F6368"/>
                </a:solidFill>
                <a:latin typeface="Open Sans"/>
                <a:ea typeface="Open Sans"/>
                <a:cs typeface="Open Sans"/>
                <a:sym typeface="Open Sans"/>
              </a:rPr>
              <a:t> para </a:t>
            </a:r>
            <a:r>
              <a:rPr lang="en-US" sz="1200" dirty="0" err="1">
                <a:solidFill>
                  <a:srgbClr val="5F6368"/>
                </a:solidFill>
                <a:latin typeface="Open Sans"/>
                <a:ea typeface="Open Sans"/>
                <a:cs typeface="Open Sans"/>
                <a:sym typeface="Open Sans"/>
              </a:rPr>
              <a:t>pembaca</a:t>
            </a:r>
            <a:r>
              <a:rPr lang="en-US" sz="1200" dirty="0">
                <a:solidFill>
                  <a:srgbClr val="5F6368"/>
                </a:solidFill>
                <a:latin typeface="Open Sans"/>
                <a:ea typeface="Open Sans"/>
                <a:cs typeface="Open Sans"/>
                <a:sym typeface="Open Sans"/>
              </a:rPr>
              <a:t> yang lain.</a:t>
            </a:r>
          </a:p>
        </p:txBody>
      </p:sp>
      <p:sp>
        <p:nvSpPr>
          <p:cNvPr id="196" name="Google Shape;196;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pain points</a:t>
            </a:r>
            <a:endParaRPr sz="2400" dirty="0">
              <a:solidFill>
                <a:srgbClr val="5F6368"/>
              </a:solidFill>
              <a:latin typeface="Open Sans"/>
              <a:ea typeface="Open Sans"/>
              <a:cs typeface="Open Sans"/>
              <a:sym typeface="Open Sans"/>
            </a:endParaRPr>
          </a:p>
        </p:txBody>
      </p:sp>
      <p:sp>
        <p:nvSpPr>
          <p:cNvPr id="7" name="Google Shape;197;p47">
            <a:extLst>
              <a:ext uri="{FF2B5EF4-FFF2-40B4-BE49-F238E27FC236}">
                <a16:creationId xmlns:a16="http://schemas.microsoft.com/office/drawing/2014/main" id="{F26DB593-94F7-4CD6-8AD2-234C598829B5}"/>
              </a:ext>
            </a:extLst>
          </p:cNvPr>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Aksesibilitas</a:t>
            </a:r>
            <a:endParaRPr dirty="0">
              <a:solidFill>
                <a:srgbClr val="F43F5E"/>
              </a:solidFill>
              <a:latin typeface="Open Sans SemiBold"/>
              <a:ea typeface="Open Sans SemiBold"/>
              <a:cs typeface="Open Sans SemiBold"/>
              <a:sym typeface="Open Sans SemiBold"/>
            </a:endParaRPr>
          </a:p>
        </p:txBody>
      </p:sp>
      <p:sp>
        <p:nvSpPr>
          <p:cNvPr id="8" name="Google Shape;198;p47">
            <a:extLst>
              <a:ext uri="{FF2B5EF4-FFF2-40B4-BE49-F238E27FC236}">
                <a16:creationId xmlns:a16="http://schemas.microsoft.com/office/drawing/2014/main" id="{13CB243F-9014-4614-AA86-6EB4BE2CDAFB}"/>
              </a:ext>
            </a:extLst>
          </p:cNvPr>
          <p:cNvSpPr txBox="1"/>
          <p:nvPr/>
        </p:nvSpPr>
        <p:spPr>
          <a:xfrm>
            <a:off x="441475"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aksesibilitas</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ke</a:t>
            </a:r>
            <a:r>
              <a:rPr lang="en-US" sz="1200" dirty="0">
                <a:solidFill>
                  <a:srgbClr val="5F6368"/>
                </a:solidFill>
                <a:latin typeface="Open Sans"/>
                <a:ea typeface="Open Sans"/>
                <a:cs typeface="Open Sans"/>
                <a:sym typeface="Open Sans"/>
              </a:rPr>
              <a:t> platform </a:t>
            </a:r>
            <a:r>
              <a:rPr lang="en-US" sz="1200" dirty="0" err="1">
                <a:solidFill>
                  <a:srgbClr val="5F6368"/>
                </a:solidFill>
                <a:latin typeface="Open Sans"/>
                <a:ea typeface="Open Sans"/>
                <a:cs typeface="Open Sans"/>
                <a:sym typeface="Open Sans"/>
              </a:rPr>
              <a:t>menjadi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masalah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saat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mereka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menggunakan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koneksi</a:t>
            </a:r>
            <a:r>
              <a:rPr lang="en-US" sz="1200" dirty="0">
                <a:solidFill>
                  <a:srgbClr val="5F6368"/>
                </a:solidFill>
                <a:latin typeface="Open Sans"/>
                <a:ea typeface="Open Sans"/>
                <a:cs typeface="Open Sans"/>
                <a:sym typeface="Open Sans"/>
              </a:rPr>
              <a:t> internet yang </a:t>
            </a:r>
            <a:r>
              <a:rPr lang="en-US" sz="1200" dirty="0" err="1">
                <a:solidFill>
                  <a:srgbClr val="5F6368"/>
                </a:solidFill>
                <a:latin typeface="Open Sans"/>
                <a:ea typeface="Open Sans"/>
                <a:cs typeface="Open Sans"/>
                <a:sym typeface="Open Sans"/>
              </a:rPr>
              <a:t>lambat</a:t>
            </a:r>
            <a:r>
              <a:rPr lang="en-US" sz="1200" dirty="0">
                <a:solidFill>
                  <a:srgbClr val="5F6368"/>
                </a:solidFill>
                <a:latin typeface="Open Sans"/>
                <a:ea typeface="Open Sans"/>
                <a:cs typeface="Open Sans"/>
                <a:sym typeface="Open Sans"/>
              </a:rPr>
              <a:t>.</a:t>
            </a:r>
            <a:endParaRPr sz="1200" dirty="0"/>
          </a:p>
        </p:txBody>
      </p:sp>
      <p:sp>
        <p:nvSpPr>
          <p:cNvPr id="9" name="Google Shape;199;p47">
            <a:extLst>
              <a:ext uri="{FF2B5EF4-FFF2-40B4-BE49-F238E27FC236}">
                <a16:creationId xmlns:a16="http://schemas.microsoft.com/office/drawing/2014/main" id="{A0CC246F-F92E-4EF3-B91D-FDA5C5626C0F}"/>
              </a:ext>
            </a:extLst>
          </p:cNvPr>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Pencarian</a:t>
            </a:r>
            <a:endParaRPr dirty="0">
              <a:solidFill>
                <a:srgbClr val="F43F5E"/>
              </a:solidFill>
              <a:latin typeface="Open Sans SemiBold"/>
              <a:ea typeface="Open Sans SemiBold"/>
              <a:cs typeface="Open Sans SemiBold"/>
              <a:sym typeface="Open Sans SemiBold"/>
            </a:endParaRPr>
          </a:p>
        </p:txBody>
      </p:sp>
      <p:sp>
        <p:nvSpPr>
          <p:cNvPr id="10" name="Google Shape;200;p47">
            <a:extLst>
              <a:ext uri="{FF2B5EF4-FFF2-40B4-BE49-F238E27FC236}">
                <a16:creationId xmlns:a16="http://schemas.microsoft.com/office/drawing/2014/main" id="{07D2780A-291C-45FA-AA5C-374E71BE4CB6}"/>
              </a:ext>
            </a:extLst>
          </p:cNvPr>
          <p:cNvSpPr txBox="1"/>
          <p:nvPr/>
        </p:nvSpPr>
        <p:spPr>
          <a:xfrm>
            <a:off x="2582725" y="2522475"/>
            <a:ext cx="1872600" cy="188356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a:solidFill>
                  <a:srgbClr val="5F6368"/>
                </a:solidFill>
                <a:latin typeface="Open Sans"/>
                <a:ea typeface="Open Sans"/>
                <a:cs typeface="Open Sans"/>
                <a:sym typeface="Open Sans"/>
              </a:rPr>
              <a:t>Kurangnya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opsi</a:t>
            </a:r>
            <a:r>
              <a:rPr lang="en-US" sz="1200" dirty="0">
                <a:solidFill>
                  <a:srgbClr val="5F6368"/>
                </a:solidFill>
                <a:latin typeface="Open Sans"/>
                <a:ea typeface="Open Sans"/>
                <a:cs typeface="Open Sans"/>
                <a:sym typeface="Open Sans"/>
              </a:rPr>
              <a:t> filter </a:t>
            </a:r>
            <a:r>
              <a:rPr lang="en-US" sz="1200" dirty="0" err="1">
                <a:solidFill>
                  <a:srgbClr val="5F6368"/>
                </a:solidFill>
                <a:latin typeface="Open Sans"/>
                <a:ea typeface="Open Sans"/>
                <a:cs typeface="Open Sans"/>
                <a:sym typeface="Open Sans"/>
              </a:rPr>
              <a:t>saat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melakukan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pencarian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seperti</a:t>
            </a:r>
            <a:r>
              <a:rPr lang="en-US" sz="1200" dirty="0">
                <a:solidFill>
                  <a:srgbClr val="5F6368"/>
                </a:solidFill>
                <a:latin typeface="Open Sans"/>
                <a:ea typeface="Open Sans"/>
                <a:cs typeface="Open Sans"/>
                <a:sym typeface="Open Sans"/>
              </a:rPr>
              <a:t> filter </a:t>
            </a:r>
            <a:r>
              <a:rPr lang="en-US" sz="1200" dirty="0" err="1">
                <a:solidFill>
                  <a:srgbClr val="5F6368"/>
                </a:solidFill>
                <a:latin typeface="Open Sans"/>
                <a:ea typeface="Open Sans"/>
                <a:cs typeface="Open Sans"/>
                <a:sym typeface="Open Sans"/>
              </a:rPr>
              <a:t>berdasarkan</a:t>
            </a:r>
            <a:r>
              <a:rPr lang="en-US" sz="1200" dirty="0">
                <a:solidFill>
                  <a:srgbClr val="5F6368"/>
                </a:solidFill>
                <a:latin typeface="Open Sans"/>
                <a:ea typeface="Open Sans"/>
                <a:cs typeface="Open Sans"/>
                <a:sym typeface="Open Sans"/>
              </a:rPr>
              <a:t> genre, </a:t>
            </a:r>
            <a:r>
              <a:rPr lang="en-US" sz="1200" dirty="0" err="1">
                <a:solidFill>
                  <a:srgbClr val="5F6368"/>
                </a:solidFill>
                <a:latin typeface="Open Sans"/>
                <a:ea typeface="Open Sans"/>
                <a:cs typeface="Open Sans"/>
                <a:sym typeface="Open Sans"/>
              </a:rPr>
              <a:t>penulis</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atau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tahun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terbit</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membantu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mereka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menyaring</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dengan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lebih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efisien</a:t>
            </a:r>
            <a:r>
              <a:rPr lang="en-US" sz="1200" dirty="0">
                <a:solidFill>
                  <a:srgbClr val="5F6368"/>
                </a:solidFill>
                <a:latin typeface="Open Sans"/>
                <a:ea typeface="Open Sans"/>
                <a:cs typeface="Open Sans"/>
                <a:sym typeface="Open Sans"/>
              </a:rPr>
              <a:t>.</a:t>
            </a:r>
          </a:p>
        </p:txBody>
      </p:sp>
      <p:sp>
        <p:nvSpPr>
          <p:cNvPr id="11" name="Google Shape;201;p47">
            <a:extLst>
              <a:ext uri="{FF2B5EF4-FFF2-40B4-BE49-F238E27FC236}">
                <a16:creationId xmlns:a16="http://schemas.microsoft.com/office/drawing/2014/main" id="{73558C6B-162B-45DB-86C0-42857CECB711}"/>
              </a:ext>
            </a:extLst>
          </p:cNvPr>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Forum</a:t>
            </a:r>
            <a:endParaRPr dirty="0">
              <a:solidFill>
                <a:srgbClr val="F43F5E"/>
              </a:solidFill>
              <a:latin typeface="Open Sans SemiBold"/>
              <a:ea typeface="Open Sans SemiBold"/>
              <a:cs typeface="Open Sans SemiBold"/>
              <a:sym typeface="Open Sans SemiBold"/>
            </a:endParaRPr>
          </a:p>
        </p:txBody>
      </p:sp>
      <p:sp>
        <p:nvSpPr>
          <p:cNvPr id="12" name="Google Shape;202;p47">
            <a:extLst>
              <a:ext uri="{FF2B5EF4-FFF2-40B4-BE49-F238E27FC236}">
                <a16:creationId xmlns:a16="http://schemas.microsoft.com/office/drawing/2014/main" id="{1116DE9F-02FE-4F5D-BDF2-3BDCA08F6DB5}"/>
              </a:ext>
            </a:extLst>
          </p:cNvPr>
          <p:cNvSpPr txBox="1"/>
          <p:nvPr/>
        </p:nvSpPr>
        <p:spPr>
          <a:xfrm>
            <a:off x="4723969"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 forum </a:t>
            </a:r>
            <a:r>
              <a:rPr lang="en-US" sz="1200" dirty="0" err="1">
                <a:solidFill>
                  <a:srgbClr val="5F6368"/>
                </a:solidFill>
                <a:latin typeface="Open Sans"/>
                <a:ea typeface="Open Sans"/>
                <a:cs typeface="Open Sans"/>
                <a:sym typeface="Open Sans"/>
              </a:rPr>
              <a:t>diskusi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buku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seringkali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kurang</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aktif</a:t>
            </a:r>
            <a:r>
              <a:rPr lang="en-US" sz="1200" dirty="0">
                <a:solidFill>
                  <a:srgbClr val="5F6368"/>
                </a:solidFill>
                <a:latin typeface="Open Sans"/>
                <a:ea typeface="Open Sans"/>
                <a:cs typeface="Open Sans"/>
                <a:sym typeface="Open Sans"/>
              </a:rPr>
              <a:t>, dan </a:t>
            </a:r>
            <a:r>
              <a:rPr lang="en-US" sz="1200" dirty="0" err="1">
                <a:solidFill>
                  <a:srgbClr val="5F6368"/>
                </a:solidFill>
                <a:latin typeface="Open Sans"/>
                <a:ea typeface="Open Sans"/>
                <a:cs typeface="Open Sans"/>
                <a:sym typeface="Open Sans"/>
              </a:rPr>
              <a:t>mereka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kesulitan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menemukan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diskusi</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menarik</a:t>
            </a:r>
            <a:r>
              <a:rPr lang="en-US" sz="1200" dirty="0">
                <a:solidFill>
                  <a:srgbClr val="5F6368"/>
                </a:solidFill>
                <a:latin typeface="Open Sans"/>
                <a:ea typeface="Open Sans"/>
                <a:cs typeface="Open Sans"/>
                <a:sym typeface="Open Sans"/>
              </a:rPr>
              <a:t>.</a:t>
            </a:r>
          </a:p>
        </p:txBody>
      </p:sp>
      <p:sp>
        <p:nvSpPr>
          <p:cNvPr id="13" name="Google Shape;203;p47">
            <a:extLst>
              <a:ext uri="{FF2B5EF4-FFF2-40B4-BE49-F238E27FC236}">
                <a16:creationId xmlns:a16="http://schemas.microsoft.com/office/drawing/2014/main" id="{FA862A47-3332-49F5-82AC-DF582BB4C517}"/>
              </a:ext>
            </a:extLst>
          </p:cNvPr>
          <p:cNvSpPr txBox="1"/>
          <p:nvPr/>
        </p:nvSpPr>
        <p:spPr>
          <a:xfrm>
            <a:off x="6672776" y="2008850"/>
            <a:ext cx="2262502"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F43F5E"/>
                </a:solidFill>
                <a:latin typeface="Open Sans SemiBold"/>
                <a:ea typeface="Open Sans SemiBold"/>
                <a:cs typeface="Open Sans SemiBold"/>
                <a:sym typeface="Open Sans SemiBold"/>
              </a:rPr>
              <a:t>U</a:t>
            </a:r>
            <a:r>
              <a:rPr lang="en" dirty="0">
                <a:solidFill>
                  <a:srgbClr val="F43F5E"/>
                </a:solidFill>
                <a:latin typeface="Open Sans SemiBold"/>
                <a:ea typeface="Open Sans SemiBold"/>
                <a:cs typeface="Open Sans SemiBold"/>
                <a:sym typeface="Open Sans SemiBold"/>
              </a:rPr>
              <a:t>pdate &amp; Rekomendasi</a:t>
            </a:r>
            <a:endParaRPr dirty="0">
              <a:solidFill>
                <a:srgbClr val="F43F5E"/>
              </a:solidFill>
              <a:latin typeface="Open Sans SemiBold"/>
              <a:ea typeface="Open Sans SemiBold"/>
              <a:cs typeface="Open Sans SemiBold"/>
              <a:sym typeface="Open Sans SemiBold"/>
            </a:endParaRPr>
          </a:p>
        </p:txBody>
      </p:sp>
      <p:sp>
        <p:nvSpPr>
          <p:cNvPr id="14" name="Google Shape;204;p47">
            <a:extLst>
              <a:ext uri="{FF2B5EF4-FFF2-40B4-BE49-F238E27FC236}">
                <a16:creationId xmlns:a16="http://schemas.microsoft.com/office/drawing/2014/main" id="{4D561381-2CD3-453B-A384-E25D3B89EC6F}"/>
              </a:ext>
            </a:extLst>
          </p:cNvPr>
          <p:cNvSpPr txBox="1"/>
          <p:nvPr/>
        </p:nvSpPr>
        <p:spPr>
          <a:xfrm>
            <a:off x="6865219" y="2522475"/>
            <a:ext cx="1872600"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platform </a:t>
            </a:r>
            <a:r>
              <a:rPr lang="en-US" sz="1200" dirty="0" err="1">
                <a:solidFill>
                  <a:srgbClr val="5F6368"/>
                </a:solidFill>
                <a:latin typeface="Open Sans"/>
                <a:ea typeface="Open Sans"/>
                <a:cs typeface="Open Sans"/>
                <a:sym typeface="Open Sans"/>
              </a:rPr>
              <a:t>jarang</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mendapatkan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pembaruan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konten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atau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fitur</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baru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Mereka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ingin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lebih</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banyak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konten</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diperbarui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secara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rutin</a:t>
            </a:r>
            <a:r>
              <a:rPr lang="en-US"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19" name="Google Shape;205;p47">
            <a:extLst>
              <a:ext uri="{FF2B5EF4-FFF2-40B4-BE49-F238E27FC236}">
                <a16:creationId xmlns:a16="http://schemas.microsoft.com/office/drawing/2014/main" id="{F622BBC3-277E-45F2-B600-3597444AB756}"/>
              </a:ext>
            </a:extLst>
          </p:cNvPr>
          <p:cNvSpPr/>
          <p:nvPr/>
        </p:nvSpPr>
        <p:spPr>
          <a:xfrm>
            <a:off x="11211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0" name="Google Shape;206;p47">
            <a:extLst>
              <a:ext uri="{FF2B5EF4-FFF2-40B4-BE49-F238E27FC236}">
                <a16:creationId xmlns:a16="http://schemas.microsoft.com/office/drawing/2014/main" id="{62B3CC76-F7FD-4C88-8F7E-06545D3A871C}"/>
              </a:ext>
            </a:extLst>
          </p:cNvPr>
          <p:cNvSpPr/>
          <p:nvPr/>
        </p:nvSpPr>
        <p:spPr>
          <a:xfrm>
            <a:off x="32623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 name="Google Shape;207;p47">
            <a:extLst>
              <a:ext uri="{FF2B5EF4-FFF2-40B4-BE49-F238E27FC236}">
                <a16:creationId xmlns:a16="http://schemas.microsoft.com/office/drawing/2014/main" id="{B9E92691-87BA-4A48-8B95-90EB7D221D16}"/>
              </a:ext>
            </a:extLst>
          </p:cNvPr>
          <p:cNvSpPr/>
          <p:nvPr/>
        </p:nvSpPr>
        <p:spPr>
          <a:xfrm>
            <a:off x="54036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 name="Google Shape;208;p47">
            <a:extLst>
              <a:ext uri="{FF2B5EF4-FFF2-40B4-BE49-F238E27FC236}">
                <a16:creationId xmlns:a16="http://schemas.microsoft.com/office/drawing/2014/main" id="{66FD83F5-8D9B-42D9-845B-E206302933AD}"/>
              </a:ext>
            </a:extLst>
          </p:cNvPr>
          <p:cNvSpPr/>
          <p:nvPr/>
        </p:nvSpPr>
        <p:spPr>
          <a:xfrm>
            <a:off x="75448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User Persona</a:t>
            </a:r>
            <a:r>
              <a:rPr lang="en" sz="2400" dirty="0">
                <a:solidFill>
                  <a:srgbClr val="5F6368"/>
                </a:solidFill>
                <a:latin typeface="Open Sans"/>
                <a:ea typeface="Open Sans"/>
                <a:cs typeface="Open Sans"/>
                <a:sym typeface="Open Sans"/>
              </a:rPr>
              <a:t> : </a:t>
            </a:r>
            <a:r>
              <a:rPr lang="en" sz="2400" b="1" dirty="0">
                <a:solidFill>
                  <a:srgbClr val="5F6368"/>
                </a:solidFill>
                <a:latin typeface="Open Sans"/>
                <a:ea typeface="Open Sans"/>
                <a:cs typeface="Open Sans"/>
                <a:sym typeface="Open Sans"/>
              </a:rPr>
              <a:t>Naufal Daffa Dhiya Ulhaq</a:t>
            </a:r>
            <a:endParaRPr lang="en-US" sz="2400" b="1" dirty="0">
              <a:solidFill>
                <a:srgbClr val="5F6368"/>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D61F29DA-9573-4708-8328-82BFD6C2F01F}"/>
              </a:ext>
            </a:extLst>
          </p:cNvPr>
          <p:cNvPicPr>
            <a:picLocks noChangeAspect="1"/>
          </p:cNvPicPr>
          <p:nvPr/>
        </p:nvPicPr>
        <p:blipFill>
          <a:blip r:embed="rId3"/>
          <a:stretch>
            <a:fillRect/>
          </a:stretch>
        </p:blipFill>
        <p:spPr>
          <a:xfrm>
            <a:off x="844826" y="960368"/>
            <a:ext cx="7454348" cy="4193071"/>
          </a:xfrm>
          <a:prstGeom prst="rect">
            <a:avLst/>
          </a:prstGeom>
        </p:spPr>
      </p:pic>
    </p:spTree>
    <p:extLst>
      <p:ext uri="{BB962C8B-B14F-4D97-AF65-F5344CB8AC3E}">
        <p14:creationId xmlns:p14="http://schemas.microsoft.com/office/powerpoint/2010/main" val="285905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a:solidFill>
                  <a:srgbClr val="5F6368"/>
                </a:solidFill>
                <a:latin typeface="Open Sans"/>
                <a:ea typeface="Open Sans"/>
                <a:cs typeface="Open Sans"/>
                <a:sym typeface="Open Sans"/>
              </a:rPr>
              <a:t>User Story</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F57E2C5-7453-4B83-84DA-AFE9DF643161}"/>
              </a:ext>
            </a:extLst>
          </p:cNvPr>
          <p:cNvPicPr>
            <a:picLocks noChangeAspect="1"/>
          </p:cNvPicPr>
          <p:nvPr/>
        </p:nvPicPr>
        <p:blipFill>
          <a:blip r:embed="rId3"/>
          <a:stretch>
            <a:fillRect/>
          </a:stretch>
        </p:blipFill>
        <p:spPr>
          <a:xfrm>
            <a:off x="887360" y="1090198"/>
            <a:ext cx="7205870" cy="4053302"/>
          </a:xfrm>
          <a:prstGeom prst="rect">
            <a:avLst/>
          </a:prstGeom>
        </p:spPr>
      </p:pic>
    </p:spTree>
    <p:extLst>
      <p:ext uri="{BB962C8B-B14F-4D97-AF65-F5344CB8AC3E}">
        <p14:creationId xmlns:p14="http://schemas.microsoft.com/office/powerpoint/2010/main" val="23603702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2391</TotalTime>
  <Words>1103</Words>
  <Application>Microsoft Office PowerPoint</Application>
  <PresentationFormat>On-screen Show (16:9)</PresentationFormat>
  <Paragraphs>159</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Open Sans</vt:lpstr>
      <vt:lpstr>Open Sans SemiBold</vt:lpstr>
      <vt:lpstr>Calibri</vt:lpstr>
      <vt:lpstr>Arial</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wildan abdurrasyid</cp:lastModifiedBy>
  <cp:revision>73</cp:revision>
  <dcterms:modified xsi:type="dcterms:W3CDTF">2023-10-14T04:17:24Z</dcterms:modified>
</cp:coreProperties>
</file>